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24" r:id="rId5"/>
    <p:sldMasterId id="2147483752" r:id="rId6"/>
    <p:sldMasterId id="2147483767" r:id="rId7"/>
    <p:sldMasterId id="2147483781" r:id="rId8"/>
  </p:sldMasterIdLst>
  <p:notesMasterIdLst>
    <p:notesMasterId r:id="rId28"/>
  </p:notesMasterIdLst>
  <p:sldIdLst>
    <p:sldId id="263" r:id="rId9"/>
    <p:sldId id="265" r:id="rId10"/>
    <p:sldId id="297" r:id="rId11"/>
    <p:sldId id="271" r:id="rId12"/>
    <p:sldId id="295" r:id="rId13"/>
    <p:sldId id="296" r:id="rId14"/>
    <p:sldId id="287" r:id="rId15"/>
    <p:sldId id="289" r:id="rId16"/>
    <p:sldId id="266" r:id="rId17"/>
    <p:sldId id="298" r:id="rId18"/>
    <p:sldId id="299" r:id="rId19"/>
    <p:sldId id="300" r:id="rId20"/>
    <p:sldId id="280" r:id="rId21"/>
    <p:sldId id="281" r:id="rId22"/>
    <p:sldId id="273" r:id="rId23"/>
    <p:sldId id="294" r:id="rId24"/>
    <p:sldId id="275" r:id="rId25"/>
    <p:sldId id="269" r:id="rId26"/>
    <p:sldId id="26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D37"/>
    <a:srgbClr val="33363A"/>
    <a:srgbClr val="006E8F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 snapToGrid="0" snapToObjects="1">
      <p:cViewPr varScale="1">
        <p:scale>
          <a:sx n="102" d="100"/>
          <a:sy n="102" d="100"/>
        </p:scale>
        <p:origin x="2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6001-8E97-48F5-ABF0-E08107D7636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53E44-76DA-4A61-B3BB-58CB6ADAF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D161-A70E-4C58-9CE1-D29F65ECB25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4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D161-A70E-4C58-9CE1-D29F65ECB2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8D484-395E-4828-8176-6FED5B2882E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113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974632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143FC-2600-47B3-8FC4-D31B5D6DEB0D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692900" y="64103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6BCC-1380-4193-BC14-A3F71A93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4E1829-0502-4BF6-AFB8-CB098E817344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0984-D1D6-415E-8C8F-E935D413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1ED3DD-F056-4ECB-A380-1AC01A534F7C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7986-2859-463C-B7D0-C328502D8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974632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3AA50-4D2B-46B5-8864-F164A8743543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815A-EA5D-4C8A-BE27-9E4169AA2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198938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07280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95F902-11AA-4BCE-9B84-90BDC03FBD90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DA49-97F0-40A1-988F-C946F060C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A9A0-AC42-40FB-A209-1718A528450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Southeast Vermont ESA -- September 28,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D523-459F-4B0B-805E-3242A9099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6ED8-7F4A-4D5E-B173-229D69C5A2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91E3A3-C6AB-4E15-9F84-9C2D03491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7C06-0F18-4DAC-9DF9-3F4A23F882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DAFC-222E-4C3F-AD2C-1A5C586247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23D0-5334-4687-A9CD-5759674E6C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9F61-1BC2-49E4-A9EA-6DAE94571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C5C4-32F7-4191-B604-D90EA3374A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7929-D881-47CB-92ED-BAEBBA606B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2389-5305-4072-8369-3C617FBE333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0043-680A-4B34-B39B-C159F029EE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ts val="568"/>
              </a:spcBef>
              <a:buClr>
                <a:srgbClr val="299D37"/>
              </a:buClr>
              <a:buSzPct val="150000"/>
              <a:buFont typeface="Arial"/>
              <a:buChar char="•"/>
              <a:defRPr lang="en-US" sz="32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73850" y="6407150"/>
            <a:ext cx="2133600" cy="365125"/>
          </a:xfrm>
        </p:spPr>
        <p:txBody>
          <a:bodyPr/>
          <a:lstStyle>
            <a:lvl1pPr>
              <a:defRPr sz="9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489BBC8-FBA7-4954-8631-10DE9C3A7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901F-CCB4-4FB8-B322-007C3CE51D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2A02-853B-401C-82F4-751DFC90B2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6564-AAC0-460B-944F-DC8BC02F91C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5240-E6CA-410D-BA3D-D72D70B0C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DA98-00E4-4C11-8443-64E26B475A6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DF68-34E4-4E64-9922-7E3BEED6E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61A8-06CE-46FC-ACBD-FF7A9A27C64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C206-36E2-421E-89B0-187748C85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F78E-1283-4584-818D-A7A4BC8FD2A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248E-8F3A-48EB-85B8-F8B3718C8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BB89-E7FF-4373-826D-8F719B52F64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B7C52-8234-43AB-988E-736B03BE60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32B9-7856-4249-BF8A-7C5286CAD7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D523-459F-4B0B-805E-3242A9099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266A-51EA-4D25-99F1-08B747367C0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104-1B5F-4824-BEE6-2F30FDB6A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9D67-A8DC-4E74-BD95-FF18D236A14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8DD0-78C8-4AE7-ACB0-E2953768D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974631"/>
            <a:ext cx="8257032" cy="1207008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25000"/>
              <a:buFont typeface="Arial"/>
              <a:buNone/>
              <a:defRPr lang="en-US" sz="3000" b="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Event Name</a:t>
            </a:r>
          </a:p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740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261872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92808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7AA0FC-40DF-487E-B825-BF02525A9567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6BF0-0131-441C-8B1B-46A55E7F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ts val="568"/>
              </a:spcBef>
              <a:buClr>
                <a:srgbClr val="299D37"/>
              </a:buClr>
              <a:buSzPct val="150000"/>
              <a:buFont typeface="Arial"/>
              <a:buChar char="•"/>
              <a:defRPr lang="en-US" sz="32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5132" y="6407150"/>
            <a:ext cx="2133600" cy="365125"/>
          </a:xfr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8EE25981-F994-48C1-AACC-4E19E384D2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2296" y="6377866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261872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92808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5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 dirty="0">
              <a:solidFill>
                <a:srgbClr val="63666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0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3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4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7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F4AB9B-4776-4B11-B39F-610C50E6D7FE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09BC-D9B3-4354-B6F6-5F5B8201D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974632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0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198938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07280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8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3C1E-EA2A-4099-BDC8-9BCDAEB022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9875" tIns="44937" rIns="89875" bIns="44937" anchor="ctr"/>
          <a:lstStyle>
            <a:lvl1pPr marL="168515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978408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366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Event Name</a:t>
            </a:r>
          </a:p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477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ts val="768"/>
              </a:spcBef>
              <a:buClr>
                <a:srgbClr val="299D37"/>
              </a:buClr>
              <a:buSzPct val="150000"/>
              <a:buFont typeface="Arial"/>
              <a:buChar char="•"/>
              <a:defRPr lang="en-US" sz="32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1538" y="6377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261872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92808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0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1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8795C6-F81F-46D0-B258-73BCF9FA26C8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B96D-4F17-4A15-BFD6-D239C054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Three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318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318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2648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12648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9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3C1E-EA2A-4099-BDC8-9BCDAEB022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9875" tIns="44937" rIns="89875" bIns="44937" anchor="ctr"/>
          <a:lstStyle>
            <a:lvl1pPr marL="168515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978408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366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Event Name</a:t>
            </a:r>
          </a:p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477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ts val="768"/>
              </a:spcBef>
              <a:buClr>
                <a:srgbClr val="299D37"/>
              </a:buClr>
              <a:buSzPct val="150000"/>
              <a:buFont typeface="Arial"/>
              <a:buChar char="•"/>
              <a:defRPr lang="en-US" sz="32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768"/>
              </a:spcBef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1538" y="6377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261872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92808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0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C3BF0E-C347-4F16-ABD2-BB94FBC77529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AB6E-BB40-4DE1-A963-0CAD926AD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1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6B983-BD64-874D-86F2-B549B79A397C}" type="datetimeFigureOut">
              <a:rPr lang="en-US" smtClean="0">
                <a:solidFill>
                  <a:srgbClr val="63666A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4/8/2016</a:t>
            </a:fld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3666A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Three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318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318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2648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12648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BF9025-D128-CC4B-B075-F0A35CC9F1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9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3C1E-EA2A-4099-BDC8-9BCDAEB022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9875" tIns="44937" rIns="89875" bIns="44937" anchor="ctr"/>
          <a:lstStyle>
            <a:lvl1pPr marL="168515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ADA25D-88BD-456A-9B50-176C98F65253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A96D-4056-4124-8859-58D0FF1D4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2366B-F8FA-46B6-A03A-6ACB1251A8CC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6D2B-A4C6-4CBA-953D-11998365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8A1E9B-EF79-48E8-A7BF-B1DA7D623785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15AD-181C-415E-A6A5-B92E2B9C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101130_Smarter_PPT_v5r12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900" y="63785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4EFF95-D6A3-40F6-8FD0-90EA134C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51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lang="en-US" sz="3200" b="1" kern="1200" dirty="0">
          <a:solidFill>
            <a:srgbClr val="006298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ts val="563"/>
        </a:spcBef>
        <a:spcAft>
          <a:spcPct val="0"/>
        </a:spcAft>
        <a:buClr>
          <a:schemeClr val="accent1"/>
        </a:buClr>
        <a:buSzPct val="125000"/>
        <a:buFont typeface="Arial" charset="0"/>
        <a:buChar char="•"/>
        <a:defRPr lang="en-US" sz="32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 defTabSz="914400">
              <a:defRPr/>
            </a:pPr>
            <a:fld id="{8FC05DDA-2E62-4F6E-BA5E-6CBD90402AA5}" type="datetime1">
              <a:rPr lang="en-US" smtClean="0">
                <a:solidFill>
                  <a:srgbClr val="000000"/>
                </a:solidFill>
              </a:rPr>
              <a:pPr defTabSz="914400">
                <a:defRPr/>
              </a:pPr>
              <a:t>4/8/2016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algn="ctr"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Southeast Vermont ESA -- September 28,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>
              <a:defRPr/>
            </a:pPr>
            <a:fld id="{5E4E21BD-857C-4B1F-892B-A099CEC213B9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1130_Smarter_PPT_v5r1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l" defTabSz="457200" rtl="0" eaLnBrk="1" latinLnBrk="0" hangingPunct="1">
              <a:spcBef>
                <a:spcPct val="20000"/>
              </a:spcBef>
              <a:buClr>
                <a:srgbClr val="299D37"/>
              </a:buClr>
              <a:buSzPct val="150000"/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2296" y="6388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F9025-D128-CC4B-B075-F0A35CC9F153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568"/>
        </a:spcBef>
        <a:buClr>
          <a:schemeClr val="accent1"/>
        </a:buClr>
        <a:buSzPct val="125000"/>
        <a:buFont typeface="Arial"/>
        <a:buChar char="•"/>
        <a:defRPr lang="en-US" sz="32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568"/>
        </a:spcBef>
        <a:buFont typeface="Arial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568"/>
        </a:spcBef>
        <a:buFont typeface="Arial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568"/>
        </a:spcBef>
        <a:buFont typeface="Arial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568"/>
        </a:spcBef>
        <a:buFont typeface="Arial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1130_Smarter_PPT_v5r1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l" defTabSz="457200" rtl="0" eaLnBrk="1" latinLnBrk="0" hangingPunct="1">
              <a:spcBef>
                <a:spcPct val="20000"/>
              </a:spcBef>
              <a:buClr>
                <a:srgbClr val="299D37"/>
              </a:buClr>
              <a:buSzPct val="150000"/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2296" y="6388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F9025-D128-CC4B-B075-F0A35CC9F153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768"/>
        </a:spcBef>
        <a:buClr>
          <a:schemeClr val="accent1"/>
        </a:buClr>
        <a:buSzPct val="125000"/>
        <a:buFont typeface="Arial"/>
        <a:buChar char="•"/>
        <a:defRPr lang="en-US" sz="32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1130_Smarter_PPT_v5r1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l" defTabSz="457200" rtl="0" eaLnBrk="1" latinLnBrk="0" hangingPunct="1">
              <a:spcBef>
                <a:spcPct val="20000"/>
              </a:spcBef>
              <a:buClr>
                <a:srgbClr val="299D37"/>
              </a:buClr>
              <a:buSzPct val="150000"/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2296" y="6388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F9025-D128-CC4B-B075-F0A35CC9F153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768"/>
        </a:spcBef>
        <a:buClr>
          <a:schemeClr val="accent1"/>
        </a:buClr>
        <a:buSzPct val="125000"/>
        <a:buFont typeface="Arial"/>
        <a:buChar char="•"/>
        <a:defRPr lang="en-US" sz="32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768"/>
        </a:spcBef>
        <a:buFont typeface="Arial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ampleitems.smarterbalanced.org/itempreview/sbac/ELA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arterbalanced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05675" y="344488"/>
            <a:ext cx="8330422" cy="769937"/>
          </a:xfrm>
        </p:spPr>
        <p:txBody>
          <a:bodyPr/>
          <a:lstStyle/>
          <a:p>
            <a:r>
              <a:rPr sz="2400" baseline="30000" dirty="0" smtClean="0">
                <a:latin typeface="Arial Rounded MT Bold" pitchFamily="34" charset="0"/>
                <a:cs typeface="Arial" charset="0"/>
              </a:rPr>
              <a:t>The</a:t>
            </a:r>
            <a:r>
              <a:rPr sz="3200" dirty="0" smtClean="0">
                <a:latin typeface="Arial Rounded MT Bold" pitchFamily="34" charset="0"/>
                <a:cs typeface="Arial" charset="0"/>
              </a:rPr>
              <a:t> </a:t>
            </a:r>
            <a:r>
              <a:rPr sz="2800" dirty="0" smtClean="0">
                <a:latin typeface="Arial Rounded MT Bold" pitchFamily="34" charset="0"/>
                <a:cs typeface="Arial" charset="0"/>
              </a:rPr>
              <a:t>Smarter Balanced Assessment</a:t>
            </a:r>
            <a:endParaRPr sz="3200" dirty="0" smtClean="0">
              <a:latin typeface="Arial Rounded MT Bold" pitchFamily="34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1329303"/>
            <a:ext cx="8442390" cy="1012689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sz="9000" dirty="0" smtClean="0">
                <a:latin typeface="Arial Rounded MT Bold" pitchFamily="34" charset="0"/>
              </a:rPr>
              <a:t>Introductory Information for Parents, Educators and Community Members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9296" y="4842589"/>
            <a:ext cx="8686801" cy="11023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Alisha DiCorpo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/>
                </a:solidFill>
              </a:rPr>
              <a:t>Director of Curriculum, Instruction and Assessment</a:t>
            </a:r>
            <a:endParaRPr lang="en-US" sz="1800" dirty="0">
              <a:solidFill>
                <a:schemeClr val="bg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/>
                </a:solidFill>
              </a:rPr>
              <a:t>Thomaston Public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BRS Testing Schedule (Grade 3 Only)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0665" y="1462087"/>
          <a:ext cx="5862670" cy="448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086"/>
                <a:gridCol w="1142740"/>
                <a:gridCol w="1145843"/>
                <a:gridCol w="1133429"/>
                <a:gridCol w="1257572"/>
              </a:tblGrid>
              <a:tr h="175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Length of 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Testing 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526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3,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ELA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8:45-10:05am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10521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MAY 4,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 ELA Makeup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8:45-10:05am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7014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5,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Math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8:45-10:05am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526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6,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Math Makeup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8:45-10:05am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350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9,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Performance Task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9:00-10:00am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  <a:tr h="8767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10,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Performance Task Makeup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9:00-10:00am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7" marR="670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7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Testing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5547" y="1641474"/>
          <a:ext cx="6732905" cy="412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450"/>
                <a:gridCol w="949325"/>
                <a:gridCol w="1360805"/>
                <a:gridCol w="1187450"/>
                <a:gridCol w="2047875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Length of 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Testing 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9,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Test ELA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8:45-10:45 am (4)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9:15-11:15 am (5)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9:45-11:45 am (6)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10,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ELA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8:45-10:45 am (4,5,6)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May 11,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 Adaptive Test Math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8:45-10:45 am (4)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9:15-11:15 am (5)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9:45-11:45 am (6)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12,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CAT Makeup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8:45-10:45 am (4, 5,6)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17,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Performance Task Math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8:45-10:45 am (4)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9:15-11:15 am (5)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9:45-11:45 am (6)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 18,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Performance Task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Make up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 minutes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8:45-11:45 am (4,5,6)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71461"/>
            <a:ext cx="65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THS Testing Schedule (Grades 7+8 Only)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66177" y="1600200"/>
          <a:ext cx="4411646" cy="432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967"/>
                <a:gridCol w="546026"/>
                <a:gridCol w="929038"/>
                <a:gridCol w="498850"/>
                <a:gridCol w="560039"/>
                <a:gridCol w="1174726"/>
              </a:tblGrid>
              <a:tr h="246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 of Test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of Week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Name of Test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Duration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 of Assessment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Proctors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739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April 28,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Thursday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 Summative ELA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40 minutes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Grade 8          Grade 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               Guerrera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Laus                Fuller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Jaskelewicz        Ellis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Mazzini             Malo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Pope               Smith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36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April 29,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Friday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 Summative ELA Make up Room 102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40 minutes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Henderson-Grades 7 and 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86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May 2,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 Summative Math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40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Grade 8          Grade 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               Guerrera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                    Fuller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Jaskelewicz        Ellis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Mazzini             Malo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Pope               Smith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56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May 3,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Tuesday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 Math Makeup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Room 102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40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Henderson-Grades 7 and 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86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May 4,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Wednesday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Performance Task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15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Grade 8          Grade 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               Guerrera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Jaskelewicz     Ellis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                     Fuller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Mazzini             Malo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Pope               Smith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56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May 5,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 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Thursday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Performance Task Make-up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hour 15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8:18am-10:02am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Henderson-Grades 7 and 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29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/>
        </p:nvSpPr>
        <p:spPr>
          <a:xfrm>
            <a:off x="-1592831" y="1784372"/>
            <a:ext cx="8238745" cy="52049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4"/>
                </a:solidFill>
                <a:latin typeface="Franklin Gothic Book" pitchFamily="34" charset="0"/>
                <a:ea typeface="+mj-ea"/>
                <a:cs typeface="Franklin Gothic Book" pitchFamily="34" charset="0"/>
              </a:defRPr>
            </a:lvl1pPr>
          </a:lstStyle>
          <a:p>
            <a:pPr>
              <a:defRPr/>
            </a:pPr>
            <a:endParaRPr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711236" y="1316498"/>
            <a:ext cx="5098825" cy="640080"/>
            <a:chOff x="2976210" y="76380"/>
            <a:chExt cx="5291041" cy="600721"/>
          </a:xfrm>
          <a:solidFill>
            <a:schemeClr val="bg1"/>
          </a:solidFill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5321370" y="-2268780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 Same Side Corner Rectangle 4"/>
            <p:cNvSpPr/>
            <p:nvPr/>
          </p:nvSpPr>
          <p:spPr>
            <a:xfrm>
              <a:off x="2976211" y="105704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demonstrate progress toward college and career readiness in English Language arts and literacy.”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72041" y="1240704"/>
            <a:ext cx="3611563" cy="758825"/>
            <a:chOff x="0" y="1289"/>
            <a:chExt cx="2976210" cy="750901"/>
          </a:xfrm>
          <a:solidFill>
            <a:schemeClr val="bg2"/>
          </a:solidFill>
        </p:grpSpPr>
        <p:sp>
          <p:nvSpPr>
            <p:cNvPr id="50" name="Rounded Rectangle 49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6"/>
            <p:cNvSpPr/>
            <p:nvPr/>
          </p:nvSpPr>
          <p:spPr>
            <a:xfrm>
              <a:off x="36630" y="3742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3711236" y="2098325"/>
            <a:ext cx="5098825" cy="640080"/>
            <a:chOff x="2976210" y="864827"/>
            <a:chExt cx="5291041" cy="600721"/>
          </a:xfrm>
          <a:solidFill>
            <a:schemeClr val="bg1"/>
          </a:solidFill>
        </p:grpSpPr>
        <p:sp>
          <p:nvSpPr>
            <p:cNvPr id="53" name="Round Same Side Corner Rectangle 52"/>
            <p:cNvSpPr/>
            <p:nvPr/>
          </p:nvSpPr>
          <p:spPr>
            <a:xfrm rot="5400000">
              <a:off x="5321370" y="-1480333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ound Same Side Corner Rectangle 8"/>
            <p:cNvSpPr/>
            <p:nvPr/>
          </p:nvSpPr>
          <p:spPr>
            <a:xfrm>
              <a:off x="2976211" y="894151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8390" y="2043723"/>
            <a:ext cx="3611563" cy="758825"/>
            <a:chOff x="0" y="789736"/>
            <a:chExt cx="2976210" cy="750901"/>
          </a:xfrm>
          <a:solidFill>
            <a:srgbClr val="299D37"/>
          </a:solidFill>
        </p:grpSpPr>
        <p:sp>
          <p:nvSpPr>
            <p:cNvPr id="56" name="Rounded Rectangle 55"/>
            <p:cNvSpPr/>
            <p:nvPr/>
          </p:nvSpPr>
          <p:spPr>
            <a:xfrm>
              <a:off x="0" y="789736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10"/>
            <p:cNvSpPr/>
            <p:nvPr/>
          </p:nvSpPr>
          <p:spPr>
            <a:xfrm>
              <a:off x="36630" y="825867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3711236" y="2922355"/>
            <a:ext cx="5098825" cy="640080"/>
            <a:chOff x="2976210" y="1653273"/>
            <a:chExt cx="5291041" cy="600721"/>
          </a:xfrm>
          <a:solidFill>
            <a:schemeClr val="bg1"/>
          </a:solidFill>
        </p:grpSpPr>
        <p:sp>
          <p:nvSpPr>
            <p:cNvPr id="59" name="Round Same Side Corner Rectangle 58"/>
            <p:cNvSpPr/>
            <p:nvPr/>
          </p:nvSpPr>
          <p:spPr>
            <a:xfrm rot="5400000">
              <a:off x="5321370" y="-691887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 Same Side Corner Rectangle 12"/>
            <p:cNvSpPr/>
            <p:nvPr/>
          </p:nvSpPr>
          <p:spPr>
            <a:xfrm>
              <a:off x="2976211" y="1682597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read closely and analytically to comprehend a range of increasingly complex literary and informational texts.”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33941" y="2835885"/>
            <a:ext cx="3611563" cy="758825"/>
            <a:chOff x="0" y="1578182"/>
            <a:chExt cx="2976210" cy="750901"/>
          </a:xfrm>
          <a:solidFill>
            <a:schemeClr val="bg2"/>
          </a:solidFill>
        </p:grpSpPr>
        <p:sp>
          <p:nvSpPr>
            <p:cNvPr id="62" name="Rounded Rectangle 61"/>
            <p:cNvSpPr/>
            <p:nvPr/>
          </p:nvSpPr>
          <p:spPr>
            <a:xfrm>
              <a:off x="0" y="1578182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14"/>
            <p:cNvSpPr/>
            <p:nvPr/>
          </p:nvSpPr>
          <p:spPr>
            <a:xfrm>
              <a:off x="36630" y="1614314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3711236" y="3735627"/>
            <a:ext cx="5098825" cy="640080"/>
            <a:chOff x="2976210" y="2441719"/>
            <a:chExt cx="5291041" cy="600721"/>
          </a:xfrm>
          <a:solidFill>
            <a:schemeClr val="bg1"/>
          </a:solidFill>
        </p:grpSpPr>
        <p:sp>
          <p:nvSpPr>
            <p:cNvPr id="65" name="Round Same Side Corner Rectangle 64"/>
            <p:cNvSpPr/>
            <p:nvPr/>
          </p:nvSpPr>
          <p:spPr>
            <a:xfrm rot="5400000">
              <a:off x="5321370" y="96559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ound Same Side Corner Rectangle 16"/>
            <p:cNvSpPr/>
            <p:nvPr/>
          </p:nvSpPr>
          <p:spPr>
            <a:xfrm>
              <a:off x="2976211" y="2471044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produce effective and well-grounded writing for a range of purposes and audiences.”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54168" y="3656801"/>
            <a:ext cx="3611563" cy="758825"/>
            <a:chOff x="0" y="2366629"/>
            <a:chExt cx="2976210" cy="750901"/>
          </a:xfrm>
          <a:solidFill>
            <a:srgbClr val="299D37"/>
          </a:solidFill>
        </p:grpSpPr>
        <p:sp>
          <p:nvSpPr>
            <p:cNvPr id="68" name="Rounded Rectangle 67"/>
            <p:cNvSpPr/>
            <p:nvPr/>
          </p:nvSpPr>
          <p:spPr>
            <a:xfrm>
              <a:off x="0" y="236662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18"/>
            <p:cNvSpPr/>
            <p:nvPr/>
          </p:nvSpPr>
          <p:spPr>
            <a:xfrm>
              <a:off x="36630" y="240276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	</a:t>
              </a: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3711236" y="4534831"/>
            <a:ext cx="5098825" cy="640080"/>
            <a:chOff x="2976210" y="3230165"/>
            <a:chExt cx="5291041" cy="600721"/>
          </a:xfrm>
          <a:solidFill>
            <a:schemeClr val="bg1"/>
          </a:solidFill>
        </p:grpSpPr>
        <p:sp>
          <p:nvSpPr>
            <p:cNvPr id="71" name="Round Same Side Corner Rectangle 70"/>
            <p:cNvSpPr/>
            <p:nvPr/>
          </p:nvSpPr>
          <p:spPr>
            <a:xfrm rot="5400000">
              <a:off x="5321370" y="885005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ound Same Side Corner Rectangle 20"/>
            <p:cNvSpPr/>
            <p:nvPr/>
          </p:nvSpPr>
          <p:spPr>
            <a:xfrm>
              <a:off x="2976211" y="3259490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employ effective speaking and listening skills for a range of purposes and audiences.”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72041" y="4471010"/>
            <a:ext cx="3611563" cy="758825"/>
            <a:chOff x="0" y="3155075"/>
            <a:chExt cx="2976210" cy="750901"/>
          </a:xfrm>
          <a:solidFill>
            <a:schemeClr val="bg2"/>
          </a:solidFill>
        </p:grpSpPr>
        <p:sp>
          <p:nvSpPr>
            <p:cNvPr id="74" name="Rounded Rectangle 73"/>
            <p:cNvSpPr/>
            <p:nvPr/>
          </p:nvSpPr>
          <p:spPr>
            <a:xfrm>
              <a:off x="0" y="3155075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22"/>
            <p:cNvSpPr/>
            <p:nvPr/>
          </p:nvSpPr>
          <p:spPr>
            <a:xfrm>
              <a:off x="36630" y="3191206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3711236" y="5334035"/>
            <a:ext cx="5098825" cy="640080"/>
            <a:chOff x="2976210" y="4018611"/>
            <a:chExt cx="5291041" cy="600721"/>
          </a:xfrm>
          <a:solidFill>
            <a:schemeClr val="bg1"/>
          </a:solidFill>
        </p:grpSpPr>
        <p:sp>
          <p:nvSpPr>
            <p:cNvPr id="77" name="Round Same Side Corner Rectangle 76"/>
            <p:cNvSpPr/>
            <p:nvPr/>
          </p:nvSpPr>
          <p:spPr>
            <a:xfrm rot="5400000">
              <a:off x="5321370" y="1673451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 Same Side Corner Rectangle 24"/>
            <p:cNvSpPr/>
            <p:nvPr/>
          </p:nvSpPr>
          <p:spPr>
            <a:xfrm>
              <a:off x="2976211" y="4047936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3" lvl="1" indent="-55563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engage in research and inquiry to investigate topics, and to analyze, integrate, and present information.”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372041" y="5269522"/>
            <a:ext cx="3611563" cy="758825"/>
            <a:chOff x="0" y="3943521"/>
            <a:chExt cx="2976210" cy="750901"/>
          </a:xfrm>
          <a:solidFill>
            <a:srgbClr val="299D37"/>
          </a:solidFill>
        </p:grpSpPr>
        <p:sp>
          <p:nvSpPr>
            <p:cNvPr id="80" name="Rounded Rectangle 79"/>
            <p:cNvSpPr/>
            <p:nvPr/>
          </p:nvSpPr>
          <p:spPr>
            <a:xfrm>
              <a:off x="0" y="3943521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26"/>
            <p:cNvSpPr/>
            <p:nvPr/>
          </p:nvSpPr>
          <p:spPr>
            <a:xfrm>
              <a:off x="36630" y="3979653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Rounded Rectangle 22"/>
          <p:cNvSpPr/>
          <p:nvPr/>
        </p:nvSpPr>
        <p:spPr bwMode="auto">
          <a:xfrm>
            <a:off x="422841" y="1417592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Overall Claim for Grades 3-8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22"/>
          <p:cNvSpPr/>
          <p:nvPr/>
        </p:nvSpPr>
        <p:spPr bwMode="auto">
          <a:xfrm>
            <a:off x="419666" y="2069561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22"/>
          <p:cNvSpPr/>
          <p:nvPr/>
        </p:nvSpPr>
        <p:spPr bwMode="auto">
          <a:xfrm>
            <a:off x="422841" y="2908910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#1 - Reading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ounded Rectangle 22"/>
          <p:cNvSpPr/>
          <p:nvPr/>
        </p:nvSpPr>
        <p:spPr bwMode="auto">
          <a:xfrm>
            <a:off x="413316" y="3716947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#2 - Writing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ounded Rectangle 22"/>
          <p:cNvSpPr/>
          <p:nvPr/>
        </p:nvSpPr>
        <p:spPr bwMode="auto">
          <a:xfrm>
            <a:off x="416491" y="4518635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#3 - Speaking and Listening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ounded Rectangle 22"/>
          <p:cNvSpPr/>
          <p:nvPr/>
        </p:nvSpPr>
        <p:spPr bwMode="auto">
          <a:xfrm>
            <a:off x="410141" y="5309210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#4 - Research/Inquiry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200" y="1587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b="0" dirty="0" smtClean="0">
                <a:latin typeface="Arial Rounded MT Bold" pitchFamily="34" charset="0"/>
              </a:rPr>
              <a:t>What are the English Language Arts reporting areas (aka “claims”)?</a:t>
            </a:r>
            <a:endParaRPr lang="en-US" b="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/>
        </p:nvSpPr>
        <p:spPr>
          <a:xfrm>
            <a:off x="-2300402" y="2130536"/>
            <a:ext cx="8238745" cy="52049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4"/>
                </a:solidFill>
                <a:latin typeface="Franklin Gothic Book" pitchFamily="34" charset="0"/>
                <a:ea typeface="+mj-ea"/>
                <a:cs typeface="Franklin Gothic Book" pitchFamily="34" charset="0"/>
              </a:defRPr>
            </a:lvl1pPr>
          </a:lstStyle>
          <a:p>
            <a:pPr>
              <a:defRPr/>
            </a:pPr>
            <a:endParaRPr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711236" y="1333396"/>
            <a:ext cx="5098825" cy="640080"/>
            <a:chOff x="2976210" y="76380"/>
            <a:chExt cx="5291041" cy="600721"/>
          </a:xfrm>
          <a:solidFill>
            <a:schemeClr val="bg1"/>
          </a:solidFill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5321370" y="-2268780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 Same Side Corner Rectangle 4"/>
            <p:cNvSpPr/>
            <p:nvPr/>
          </p:nvSpPr>
          <p:spPr>
            <a:xfrm>
              <a:off x="2976211" y="105704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chemeClr val="bg2"/>
                </a:buClr>
                <a:defRPr/>
              </a:pP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</a:t>
              </a:r>
              <a:r>
                <a:rPr lang="en-US" sz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demonstrate progress toward college and career readiness in </a:t>
              </a:r>
              <a:r>
                <a:rPr lang="en-U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mathematics.”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72041" y="1268458"/>
            <a:ext cx="3611563" cy="758825"/>
            <a:chOff x="0" y="1289"/>
            <a:chExt cx="2976210" cy="750901"/>
          </a:xfrm>
          <a:solidFill>
            <a:schemeClr val="bg2"/>
          </a:solidFill>
        </p:grpSpPr>
        <p:sp>
          <p:nvSpPr>
            <p:cNvPr id="50" name="Rounded Rectangle 49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6"/>
            <p:cNvSpPr/>
            <p:nvPr/>
          </p:nvSpPr>
          <p:spPr>
            <a:xfrm>
              <a:off x="36630" y="3742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3711236" y="2115223"/>
            <a:ext cx="5098825" cy="640080"/>
            <a:chOff x="2976210" y="864827"/>
            <a:chExt cx="5291041" cy="600721"/>
          </a:xfrm>
          <a:solidFill>
            <a:schemeClr val="bg1"/>
          </a:solidFill>
        </p:grpSpPr>
        <p:sp>
          <p:nvSpPr>
            <p:cNvPr id="53" name="Round Same Side Corner Rectangle 52"/>
            <p:cNvSpPr/>
            <p:nvPr/>
          </p:nvSpPr>
          <p:spPr>
            <a:xfrm rot="5400000">
              <a:off x="5321370" y="-1480333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ound Same Side Corner Rectangle 8"/>
            <p:cNvSpPr/>
            <p:nvPr/>
          </p:nvSpPr>
          <p:spPr>
            <a:xfrm>
              <a:off x="2976211" y="894151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chemeClr val="accent1"/>
                </a:buClr>
                <a:defRPr/>
              </a:pPr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02337" y="2071952"/>
            <a:ext cx="3611563" cy="758825"/>
            <a:chOff x="0" y="789736"/>
            <a:chExt cx="2976210" cy="750901"/>
          </a:xfrm>
          <a:solidFill>
            <a:srgbClr val="299D37"/>
          </a:solidFill>
        </p:grpSpPr>
        <p:sp>
          <p:nvSpPr>
            <p:cNvPr id="56" name="Rounded Rectangle 55"/>
            <p:cNvSpPr/>
            <p:nvPr/>
          </p:nvSpPr>
          <p:spPr>
            <a:xfrm>
              <a:off x="0" y="789736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10"/>
            <p:cNvSpPr/>
            <p:nvPr/>
          </p:nvSpPr>
          <p:spPr>
            <a:xfrm>
              <a:off x="36630" y="825867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3711236" y="2953321"/>
            <a:ext cx="5098825" cy="640080"/>
            <a:chOff x="2976210" y="1653273"/>
            <a:chExt cx="5291041" cy="600721"/>
          </a:xfrm>
          <a:solidFill>
            <a:schemeClr val="bg1"/>
          </a:solidFill>
        </p:grpSpPr>
        <p:sp>
          <p:nvSpPr>
            <p:cNvPr id="59" name="Round Same Side Corner Rectangle 58"/>
            <p:cNvSpPr/>
            <p:nvPr/>
          </p:nvSpPr>
          <p:spPr>
            <a:xfrm rot="5400000">
              <a:off x="5321370" y="-691887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 Same Side Corner Rectangle 12"/>
            <p:cNvSpPr/>
            <p:nvPr/>
          </p:nvSpPr>
          <p:spPr>
            <a:xfrm>
              <a:off x="2976211" y="1682597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rgbClr val="1F497D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“Students can explain and apply mathematical concepts and interpret and carry out mathematical procedures with precision and fluency.”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72041" y="2889295"/>
            <a:ext cx="3611563" cy="758825"/>
            <a:chOff x="0" y="1578182"/>
            <a:chExt cx="2976210" cy="750901"/>
          </a:xfrm>
          <a:solidFill>
            <a:schemeClr val="bg2"/>
          </a:solidFill>
        </p:grpSpPr>
        <p:sp>
          <p:nvSpPr>
            <p:cNvPr id="62" name="Rounded Rectangle 61"/>
            <p:cNvSpPr/>
            <p:nvPr/>
          </p:nvSpPr>
          <p:spPr>
            <a:xfrm>
              <a:off x="0" y="1578182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14"/>
            <p:cNvSpPr/>
            <p:nvPr/>
          </p:nvSpPr>
          <p:spPr>
            <a:xfrm>
              <a:off x="36630" y="1614314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3711236" y="3752525"/>
            <a:ext cx="5098825" cy="640080"/>
            <a:chOff x="2976210" y="2441719"/>
            <a:chExt cx="5291041" cy="600721"/>
          </a:xfrm>
          <a:solidFill>
            <a:schemeClr val="bg1"/>
          </a:solidFill>
        </p:grpSpPr>
        <p:sp>
          <p:nvSpPr>
            <p:cNvPr id="65" name="Round Same Side Corner Rectangle 64"/>
            <p:cNvSpPr/>
            <p:nvPr/>
          </p:nvSpPr>
          <p:spPr>
            <a:xfrm rot="5400000">
              <a:off x="5321370" y="96559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ound Same Side Corner Rectangle 16"/>
            <p:cNvSpPr/>
            <p:nvPr/>
          </p:nvSpPr>
          <p:spPr>
            <a:xfrm>
              <a:off x="2976211" y="2471044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rgbClr val="009644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solve a range of complex well-posed problems in pure and applied mathematics, making productive use of knowledge and problem solving strategies.” 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72041" y="3687808"/>
            <a:ext cx="3611563" cy="758825"/>
            <a:chOff x="0" y="2366629"/>
            <a:chExt cx="2976210" cy="750901"/>
          </a:xfrm>
          <a:solidFill>
            <a:srgbClr val="299D37"/>
          </a:solidFill>
        </p:grpSpPr>
        <p:sp>
          <p:nvSpPr>
            <p:cNvPr id="68" name="Rounded Rectangle 67"/>
            <p:cNvSpPr/>
            <p:nvPr/>
          </p:nvSpPr>
          <p:spPr>
            <a:xfrm>
              <a:off x="0" y="236662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18"/>
            <p:cNvSpPr/>
            <p:nvPr/>
          </p:nvSpPr>
          <p:spPr>
            <a:xfrm>
              <a:off x="36630" y="240276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3711236" y="4551729"/>
            <a:ext cx="5098825" cy="640080"/>
            <a:chOff x="2976210" y="3230165"/>
            <a:chExt cx="5291041" cy="600721"/>
          </a:xfrm>
          <a:solidFill>
            <a:schemeClr val="bg1"/>
          </a:solidFill>
        </p:grpSpPr>
        <p:sp>
          <p:nvSpPr>
            <p:cNvPr id="71" name="Round Same Side Corner Rectangle 70"/>
            <p:cNvSpPr/>
            <p:nvPr/>
          </p:nvSpPr>
          <p:spPr>
            <a:xfrm rot="5400000">
              <a:off x="5321370" y="885005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ound Same Side Corner Rectangle 20"/>
            <p:cNvSpPr/>
            <p:nvPr/>
          </p:nvSpPr>
          <p:spPr>
            <a:xfrm>
              <a:off x="2976211" y="3259490"/>
              <a:ext cx="5261716" cy="542071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rgbClr val="1F497D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clearly and precisely construct viable arguments to support their own reasoning and to critique the reasoning of others.” </a:t>
              </a:r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72041" y="4487908"/>
            <a:ext cx="3611563" cy="758825"/>
            <a:chOff x="0" y="3155075"/>
            <a:chExt cx="2976210" cy="750901"/>
          </a:xfrm>
          <a:solidFill>
            <a:schemeClr val="bg2"/>
          </a:solidFill>
        </p:grpSpPr>
        <p:sp>
          <p:nvSpPr>
            <p:cNvPr id="74" name="Rounded Rectangle 73"/>
            <p:cNvSpPr/>
            <p:nvPr/>
          </p:nvSpPr>
          <p:spPr>
            <a:xfrm>
              <a:off x="0" y="3155075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22"/>
            <p:cNvSpPr/>
            <p:nvPr/>
          </p:nvSpPr>
          <p:spPr>
            <a:xfrm>
              <a:off x="36630" y="3191206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3711236" y="5350933"/>
            <a:ext cx="5098825" cy="640080"/>
            <a:chOff x="2976210" y="4018611"/>
            <a:chExt cx="5291041" cy="600721"/>
          </a:xfrm>
          <a:solidFill>
            <a:schemeClr val="bg1"/>
          </a:solidFill>
        </p:grpSpPr>
        <p:sp>
          <p:nvSpPr>
            <p:cNvPr id="77" name="Round Same Side Corner Rectangle 76"/>
            <p:cNvSpPr/>
            <p:nvPr/>
          </p:nvSpPr>
          <p:spPr>
            <a:xfrm rot="5400000">
              <a:off x="5321370" y="1673451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 Same Side Corner Rectangle 24"/>
            <p:cNvSpPr/>
            <p:nvPr/>
          </p:nvSpPr>
          <p:spPr>
            <a:xfrm>
              <a:off x="2976211" y="4047936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-53975" defTabSz="533400">
                <a:lnSpc>
                  <a:spcPct val="90000"/>
                </a:lnSpc>
                <a:spcAft>
                  <a:spcPct val="15000"/>
                </a:spcAft>
                <a:buClr>
                  <a:srgbClr val="009644"/>
                </a:buCl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“Students can analyze complex, real-world scenarios and can construct and use mathematical models to interpret and solve problems.” </a:t>
              </a:r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372041" y="5286420"/>
            <a:ext cx="3611563" cy="758825"/>
            <a:chOff x="0" y="3943521"/>
            <a:chExt cx="2976210" cy="750901"/>
          </a:xfrm>
          <a:solidFill>
            <a:srgbClr val="299D37"/>
          </a:solidFill>
        </p:grpSpPr>
        <p:sp>
          <p:nvSpPr>
            <p:cNvPr id="80" name="Rounded Rectangle 79"/>
            <p:cNvSpPr/>
            <p:nvPr/>
          </p:nvSpPr>
          <p:spPr>
            <a:xfrm>
              <a:off x="0" y="3943521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26"/>
            <p:cNvSpPr/>
            <p:nvPr/>
          </p:nvSpPr>
          <p:spPr>
            <a:xfrm>
              <a:off x="36630" y="3979653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" name="Rounded Rectangle 22"/>
          <p:cNvSpPr/>
          <p:nvPr/>
        </p:nvSpPr>
        <p:spPr bwMode="auto">
          <a:xfrm>
            <a:off x="422841" y="1320922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Overall Claim for Grades 3-8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22"/>
          <p:cNvSpPr/>
          <p:nvPr/>
        </p:nvSpPr>
        <p:spPr bwMode="auto">
          <a:xfrm>
            <a:off x="419666" y="2086459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22"/>
          <p:cNvSpPr/>
          <p:nvPr/>
        </p:nvSpPr>
        <p:spPr bwMode="auto">
          <a:xfrm>
            <a:off x="422841" y="2925808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#1 - Concepts &amp; Procedures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ounded Rectangle 22"/>
          <p:cNvSpPr/>
          <p:nvPr/>
        </p:nvSpPr>
        <p:spPr bwMode="auto">
          <a:xfrm>
            <a:off x="413316" y="3733845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#2 - Problem Solving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ounded Rectangle 22"/>
          <p:cNvSpPr/>
          <p:nvPr/>
        </p:nvSpPr>
        <p:spPr bwMode="auto">
          <a:xfrm>
            <a:off x="416491" y="4535533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#3 - Communicating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Reasoning</a:t>
            </a:r>
          </a:p>
        </p:txBody>
      </p:sp>
      <p:sp>
        <p:nvSpPr>
          <p:cNvPr id="87" name="Rounded Rectangle 22"/>
          <p:cNvSpPr/>
          <p:nvPr/>
        </p:nvSpPr>
        <p:spPr bwMode="auto">
          <a:xfrm>
            <a:off x="410141" y="5326108"/>
            <a:ext cx="3522663" cy="6858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Claim #4 - Modeling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Data Analysis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72041" y="158727"/>
            <a:ext cx="8438021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b="0" dirty="0" smtClean="0">
                <a:latin typeface="Arial Rounded MT Bold" pitchFamily="34" charset="0"/>
              </a:rPr>
              <a:t>What are the mathematics reporting areas (aka “claims”)?</a:t>
            </a:r>
            <a:endParaRPr lang="en-US" b="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32FC218C-964F-4C58-8DA1-01787310F59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8" name="AutoShape 6" descr="https://sites.google.com/a/smarterbalanced.org/home/_/rsrc/1331160257401/about-sbac/SmarterBalanced_MembershipState_030612.png"/>
          <p:cNvSpPr>
            <a:spLocks noChangeAspect="1" noChangeArrowheads="1"/>
          </p:cNvSpPr>
          <p:nvPr/>
        </p:nvSpPr>
        <p:spPr bwMode="auto">
          <a:xfrm>
            <a:off x="4541838" y="141922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6725" y="1482141"/>
            <a:ext cx="8296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7663" indent="-347663" fontAlgn="auto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>
                <a:srgbClr val="299D3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299D37"/>
                </a:solidFill>
                <a:latin typeface="Arial" pitchFamily="34" charset="0"/>
                <a:cs typeface="Arial" pitchFamily="34" charset="0"/>
              </a:rPr>
              <a:t>PRECISE </a:t>
            </a:r>
            <a:r>
              <a:rPr lang="en-US" sz="2400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– Unlike fixed form tests, CAT is precise at all ability levels, not just at the proficient cut score</a:t>
            </a:r>
            <a:endParaRPr lang="en-US" sz="2400" i="1" kern="0" dirty="0">
              <a:solidFill>
                <a:srgbClr val="33363A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 fontAlgn="auto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>
                <a:srgbClr val="299D3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299D37"/>
                </a:solidFill>
                <a:latin typeface="Arial" pitchFamily="34" charset="0"/>
                <a:cs typeface="Arial" pitchFamily="34" charset="0"/>
              </a:rPr>
              <a:t>EFFICIENT</a:t>
            </a:r>
            <a:r>
              <a:rPr lang="en-US" sz="2400" b="1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– Takes less items than fixed form tests to reach a valid and reliable estimate of ability, reducing testing time by as much as 50%; results are available almost immediately.</a:t>
            </a:r>
            <a:endParaRPr lang="en-US" sz="2400" kern="0" dirty="0">
              <a:solidFill>
                <a:srgbClr val="33363A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 fontAlgn="auto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>
                <a:srgbClr val="299D3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299D37"/>
                </a:solidFill>
                <a:latin typeface="Arial" pitchFamily="34" charset="0"/>
                <a:cs typeface="Arial" pitchFamily="34" charset="0"/>
              </a:rPr>
              <a:t>RESPONSIVE &amp; HUMANE </a:t>
            </a:r>
            <a:r>
              <a:rPr lang="en-US" sz="2400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– CAT algorithm produces an individual item set for each student, adapting after each student response; item set comprised of items the student CAN and CAN’T answer in equal proportion </a:t>
            </a:r>
          </a:p>
          <a:p>
            <a:pPr marL="347663" indent="-347663" fontAlgn="auto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>
                <a:srgbClr val="299D37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299D37"/>
                </a:solidFill>
                <a:latin typeface="Arial" pitchFamily="34" charset="0"/>
                <a:cs typeface="Arial" pitchFamily="34" charset="0"/>
              </a:rPr>
              <a:t>Secure and Adaptable </a:t>
            </a:r>
            <a:r>
              <a:rPr lang="en-US" sz="2400" kern="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– CAT eliminates most test security concerns of fixed form tests allowing for longer test windows and small group or individualized administrations</a:t>
            </a:r>
            <a:endParaRPr lang="en-US" sz="2400" kern="0" dirty="0">
              <a:solidFill>
                <a:srgbClr val="33363A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 fontAlgn="auto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Clr>
                <a:srgbClr val="1F497D">
                  <a:lumMod val="90000"/>
                  <a:lumOff val="10000"/>
                </a:srgbClr>
              </a:buClr>
              <a:buSzPct val="150000"/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725" y="388620"/>
            <a:ext cx="818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6E8F"/>
                </a:solidFill>
                <a:latin typeface="Arial Rounded MT Bold" pitchFamily="34" charset="0"/>
              </a:rPr>
              <a:t>Does CAT have any special advantages for special students?</a:t>
            </a:r>
            <a:endParaRPr lang="en-US" sz="3200" dirty="0">
              <a:solidFill>
                <a:srgbClr val="006E8F"/>
              </a:solidFill>
              <a:latin typeface="Arial Rounded MT Bold" pitchFamily="34" charset="0"/>
            </a:endParaRPr>
          </a:p>
        </p:txBody>
      </p:sp>
      <p:pic>
        <p:nvPicPr>
          <p:cNvPr id="7" name="Picture 19" descr="C:\Users\MICHAE~1\AppData\Local\Temp\SmarterBalanced_logo_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966725"/>
            <a:ext cx="1981200" cy="62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7509E-0C9C-4B89-8C1A-5F0FC4E4D6D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44" name="AutoShape 10" descr="https://4310b1a9-a-ce3c4301-s-sites.googlegroups.com/a/smarterbalanced.org/home/about-sbac/SmarterBalanced_MembershipState_030612.png?attachauth=ANoY7coyh3i-b4jC_Bc4yuSlAxciOxjlZa00IcXBPZabpo_mWlDDFOHqXi8F5ZhDd9Nk3h3YumWAUUrAxkyWOWdmKqaTmvXcJxbMBr4H1pv9x1B4KFL_poJDba2FxabPSNtHZni8C9BcYvqsvDCqVf0K3q95UTErZKF0nlfM7pReefTHkPydKUXv9qeq4aDRigA5A5XYneNb5Yy5HeK5SHweK_BuJp-GFAxXZzEJ2nQnnwCUmGicde0DI2aTUSZQebOMERUF8JJ7kwIetK5FnMJDieu_CKu9jQ%3D%3D&amp;attredirects=0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5" name="AutoShape 12" descr="https://4310b1a9-a-ce3c4301-s-sites.googlegroups.com/a/smarterbalanced.org/home/about-sbac/SmarterBalanced_MembershipState_030612.png?attachauth=ANoY7coyh3i-b4jC_Bc4yuSlAxciOxjlZa00IcXBPZabpo_mWlDDFOHqXi8F5ZhDd9Nk3h3YumWAUUrAxkyWOWdmKqaTmvXcJxbMBr4H1pv9x1B4KFL_poJDba2FxabPSNtHZni8C9BcYvqsvDCqVf0K3q95UTErZKF0nlfM7pReefTHkPydKUXv9qeq4aDRigA5A5XYneNb5Yy5HeK5SHweK_BuJp-GFAxXZzEJ2nQnnwCUmGicde0DI2aTUSZQebOMERUF8JJ7kwIetK5FnMJDieu_CKu9jQ%3D%3D&amp;attredirects=0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6" name="AutoShape 14" descr="https://sites.google.com/a/smarterbalanced.org/home/_/rsrc/1331160257401/about-sbac/SmarterBalanced_MembershipState_030612.png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7" name="AutoShape 16" descr="https://docs.google.com/a/smarterbalanced.org/viewer?pid=sites&amp;srcid=c21hcnRlcmJhbGFuY2VkLm9yZ3xob21lfGd4Ojg5NGYwOTBmNTdlODAy&amp;docid=2d1ed3ad66e1d6b3601c937de79fd431%7C5dd996e7d86959eef5a5065404352ba4&amp;a=bi&amp;pagenumber=1&amp;w=800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8" name="AutoShape 18" descr="https://4310b1a9-a-ce3c4301-s-sites.googlegroups.com/a/smarterbalanced.org/home/communications/SmarterBalanced_logo_HEADER.png?attachauth=ANoY7cr6PRGsYyYOugS8HgPs5DKO_GyOIwe_U8moCJC0g0s-_YznLG8bHGDc4yr-0KmHbOEt5gQvreooFQbF8bcwXuwDiAqpKKjJivwTOvgOE0B2YgsZBtXMRZGvNvGAeecdx21DPcXH7YHiacTVcOXZWhAM3BiO79BNqdS1Gy2UEbN_dIkGR3Z3twt8DtSpUhDOKIrAEn56RV498S7R54_iqUjHfk8--FXbXlm8BrmiMfFaC6Sz1ZU3Z0CNBfKvMsVfczPO8c7C&amp;attredirects=0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484" y="442173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6E8F"/>
                </a:solidFill>
                <a:latin typeface="Arial Rounded MT Bold" pitchFamily="34" charset="0"/>
                <a:cs typeface="Arial" pitchFamily="34" charset="0"/>
              </a:rPr>
              <a:t>But what about students who don’t have much experience with computer testing?</a:t>
            </a:r>
            <a:endParaRPr lang="en-US" sz="3200" dirty="0">
              <a:solidFill>
                <a:srgbClr val="006E8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768701"/>
            <a:ext cx="8610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Students will have several opportunities to practice prior to the “official” testing: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281207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9D37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Sample items (currently available on Smarter website)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99D37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33363A"/>
                </a:solidFill>
                <a:latin typeface="Arial" pitchFamily="34" charset="0"/>
                <a:cs typeface="Arial" pitchFamily="34" charset="0"/>
              </a:rPr>
              <a:t>Practice tests Interim assessment</a:t>
            </a:r>
            <a:endParaRPr lang="en-US" sz="2400" b="1" dirty="0">
              <a:solidFill>
                <a:srgbClr val="33363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4AC6E-CA1C-4DC3-ADA7-2694EC869438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96" y="1436202"/>
            <a:ext cx="5960364" cy="42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76042" y="579782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http://sampleitems.smarterbalanced.org/itempreview/sbac/ELA.htm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602" y="2556675"/>
            <a:ext cx="3232605" cy="184665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Showcases the variety of item types:</a:t>
            </a:r>
          </a:p>
          <a:p>
            <a:pPr marL="282575" lvl="2" indent="-2825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Selected response</a:t>
            </a:r>
          </a:p>
          <a:p>
            <a:pPr marL="282575" lvl="2" indent="-2825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Constructed response</a:t>
            </a:r>
          </a:p>
          <a:p>
            <a:pPr marL="282575" lvl="2" indent="-2825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Technology enhanced</a:t>
            </a:r>
          </a:p>
          <a:p>
            <a:pPr marL="282575" lvl="2" indent="-2825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Performance tasks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84" y="442173"/>
            <a:ext cx="8814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6E8F"/>
                </a:solidFill>
                <a:latin typeface="Arial Rounded MT Bold" pitchFamily="34" charset="0"/>
                <a:cs typeface="Arial" pitchFamily="34" charset="0"/>
              </a:rPr>
              <a:t>Sample Items? Can we see some of those?</a:t>
            </a:r>
            <a:endParaRPr lang="en-US" sz="3200" dirty="0">
              <a:solidFill>
                <a:srgbClr val="006E8F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 Rounded MT Bold" pitchFamily="34" charset="0"/>
              </a:rPr>
              <a:t>Where can I learn more about Smarter Balanced?</a:t>
            </a:r>
            <a:endParaRPr lang="en-US" b="0" dirty="0">
              <a:latin typeface="Arial Rounded MT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3778" r="14444" b="11334"/>
          <a:stretch/>
        </p:blipFill>
        <p:spPr bwMode="auto">
          <a:xfrm>
            <a:off x="5115469" y="2095222"/>
            <a:ext cx="4028531" cy="26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333657"/>
            <a:ext cx="4398136" cy="499110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On the web @ </a:t>
            </a:r>
            <a:r>
              <a:rPr lang="en-US" sz="2400" dirty="0" smtClean="0">
                <a:hlinkClick r:id="rId4"/>
              </a:rPr>
              <a:t>www.SmarterBalanced.org</a:t>
            </a: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Sign up for the Smarter Balanced e-newsletter</a:t>
            </a:r>
          </a:p>
          <a:p>
            <a:pPr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Follow the consortium on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Twitter @</a:t>
            </a:r>
            <a:r>
              <a:rPr lang="en-US" sz="2400" dirty="0" err="1" smtClean="0"/>
              <a:t>SmarterBalanced</a:t>
            </a:r>
            <a:endParaRPr lang="en-US" sz="2400" dirty="0" smtClean="0"/>
          </a:p>
          <a:p>
            <a:pPr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077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49300" y="1262063"/>
            <a:ext cx="8110538" cy="673100"/>
          </a:xfrm>
        </p:spPr>
        <p:txBody>
          <a:bodyPr/>
          <a:lstStyle/>
          <a:p>
            <a:r>
              <a:rPr b="0" dirty="0" smtClean="0">
                <a:latin typeface="Arial Rounded MT Bold" pitchFamily="34" charset="0"/>
                <a:cs typeface="Arial" charset="0"/>
              </a:rPr>
              <a:t>Questions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749300" y="1892300"/>
            <a:ext cx="8110538" cy="871538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What else would you like to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316569"/>
            <a:ext cx="8615966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rgbClr val="006E8F"/>
                </a:solidFill>
                <a:latin typeface="Arial Rounded MT Bold" pitchFamily="34" charset="0"/>
                <a:cs typeface="Arial"/>
              </a:rPr>
              <a:t>What will be different about the new tests?</a:t>
            </a:r>
            <a:r>
              <a:rPr b="0" dirty="0" smtClean="0">
                <a:solidFill>
                  <a:srgbClr val="33363A"/>
                </a:solidFill>
                <a:latin typeface="Arial Rounded MT Bold" pitchFamily="34" charset="0"/>
                <a:cs typeface="Arial"/>
              </a:rPr>
              <a:t/>
            </a:r>
            <a:br>
              <a:rPr b="0" dirty="0" smtClean="0">
                <a:solidFill>
                  <a:srgbClr val="33363A"/>
                </a:solidFill>
                <a:latin typeface="Arial Rounded MT Bold" pitchFamily="34" charset="0"/>
                <a:cs typeface="Arial"/>
              </a:rPr>
            </a:br>
            <a:endParaRPr b="0" i="1" dirty="0">
              <a:solidFill>
                <a:srgbClr val="299D37"/>
              </a:solidFill>
              <a:latin typeface="Arial Rounded MT Bold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73" y="1405709"/>
            <a:ext cx="8229600" cy="4857587"/>
          </a:xfrm>
        </p:spPr>
        <p:txBody>
          <a:bodyPr>
            <a:noAutofit/>
          </a:bodyPr>
          <a:lstStyle/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Align to Career and College Readiness Standards in mathematics and English language arts/literacy</a:t>
            </a:r>
          </a:p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Rigorously assess progress toward “college and career readiness”</a:t>
            </a:r>
            <a:endParaRPr lang="en-US" sz="2400" i="1" dirty="0" smtClean="0">
              <a:solidFill>
                <a:srgbClr val="33363A"/>
              </a:solidFill>
            </a:endParaRPr>
          </a:p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Provide achievement </a:t>
            </a:r>
            <a:r>
              <a:rPr lang="en-US" sz="2400" u="sng" dirty="0" smtClean="0">
                <a:solidFill>
                  <a:srgbClr val="33363A"/>
                </a:solidFill>
              </a:rPr>
              <a:t>and</a:t>
            </a:r>
            <a:r>
              <a:rPr lang="en-US" sz="2400" dirty="0" smtClean="0">
                <a:solidFill>
                  <a:srgbClr val="33363A"/>
                </a:solidFill>
              </a:rPr>
              <a:t> growth information </a:t>
            </a:r>
          </a:p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Use assessments that are valid, reliable, and fair for all students </a:t>
            </a:r>
            <a:r>
              <a:rPr lang="en-US" sz="2000" dirty="0" smtClean="0">
                <a:solidFill>
                  <a:srgbClr val="33363A"/>
                </a:solidFill>
              </a:rPr>
              <a:t>(Note: Alternate assessments still needed for small percentage of student)</a:t>
            </a:r>
          </a:p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Use </a:t>
            </a:r>
            <a:r>
              <a:rPr lang="en-US" sz="2400" dirty="0">
                <a:solidFill>
                  <a:srgbClr val="33363A"/>
                </a:solidFill>
              </a:rPr>
              <a:t>multiple </a:t>
            </a:r>
            <a:r>
              <a:rPr lang="en-US" sz="2400" dirty="0" smtClean="0">
                <a:solidFill>
                  <a:srgbClr val="33363A"/>
                </a:solidFill>
              </a:rPr>
              <a:t>measures of student performance</a:t>
            </a:r>
          </a:p>
          <a:p>
            <a:pPr>
              <a:spcBef>
                <a:spcPts val="768"/>
              </a:spcBef>
              <a:buSzPct val="99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63A"/>
                </a:solidFill>
              </a:rPr>
              <a:t>Use online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34877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0659"/>
            <a:ext cx="8390711" cy="58377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sz="2800" b="0" dirty="0" smtClean="0">
                <a:solidFill>
                  <a:srgbClr val="006E8F"/>
                </a:solidFill>
                <a:latin typeface="Arial Rounded MT Bold" pitchFamily="34" charset="0"/>
              </a:rPr>
              <a:t>How will SBAC be different from CMT?</a:t>
            </a:r>
            <a:endParaRPr sz="2800" b="0" dirty="0">
              <a:solidFill>
                <a:srgbClr val="006E8F"/>
              </a:solidFill>
              <a:latin typeface="Arial Rounded MT Bold" pitchFamily="34" charset="0"/>
            </a:endParaRPr>
          </a:p>
        </p:txBody>
      </p:sp>
      <p:grpSp>
        <p:nvGrpSpPr>
          <p:cNvPr id="50" name="Group 6"/>
          <p:cNvGrpSpPr>
            <a:grpSpLocks/>
          </p:cNvGrpSpPr>
          <p:nvPr/>
        </p:nvGrpSpPr>
        <p:grpSpPr bwMode="auto">
          <a:xfrm>
            <a:off x="2444923" y="718451"/>
            <a:ext cx="3157044" cy="566122"/>
            <a:chOff x="0" y="1289"/>
            <a:chExt cx="2976210" cy="750901"/>
          </a:xfrm>
          <a:solidFill>
            <a:schemeClr val="bg2"/>
          </a:solidFill>
        </p:grpSpPr>
        <p:sp>
          <p:nvSpPr>
            <p:cNvPr id="51" name="Rounded Rectangle 50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6"/>
            <p:cNvSpPr/>
            <p:nvPr/>
          </p:nvSpPr>
          <p:spPr>
            <a:xfrm>
              <a:off x="36630" y="3742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Smarter  Balanced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5611236" y="718450"/>
            <a:ext cx="3157044" cy="574189"/>
            <a:chOff x="0" y="1289"/>
            <a:chExt cx="2976210" cy="750901"/>
          </a:xfrm>
          <a:solidFill>
            <a:schemeClr val="accent1"/>
          </a:solidFill>
        </p:grpSpPr>
        <p:sp>
          <p:nvSpPr>
            <p:cNvPr id="54" name="Rounded Rectangle 53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6"/>
            <p:cNvSpPr/>
            <p:nvPr/>
          </p:nvSpPr>
          <p:spPr>
            <a:xfrm>
              <a:off x="36630" y="37420"/>
              <a:ext cx="290294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CMT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52383"/>
              </p:ext>
            </p:extLst>
          </p:nvPr>
        </p:nvGraphicFramePr>
        <p:xfrm>
          <a:off x="2472613" y="1268953"/>
          <a:ext cx="6295668" cy="463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5358"/>
                <a:gridCol w="318031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Common Core State Standards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Grade-Level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Expectations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On Track to be Career and College Ready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Prepared for Next Grade Level Learning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Web-Based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Pencil and Paper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Computer Adaptive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Fixed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Form/Common Item Set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Summative, Interim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and Formative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Summative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Multiple Choice, Short Answer, Tech Enhanced, Performance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Task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Multiple Choice, Short Answer, Constructed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response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12 Weeks/Spring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3 Weeks/ Fall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Some Scores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Available</a:t>
                      </a:r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 Immediately;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R</a:t>
                      </a:r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emainder in About 1 Month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itchFamily="34" charset="0"/>
                          <a:cs typeface="Arial" pitchFamily="34" charset="0"/>
                        </a:rPr>
                        <a:t>About</a:t>
                      </a:r>
                      <a:r>
                        <a:rPr lang="en-US" sz="1600" b="0" baseline="0" dirty="0" smtClean="0">
                          <a:latin typeface="Arial Narrow" pitchFamily="34" charset="0"/>
                          <a:cs typeface="Arial" pitchFamily="34" charset="0"/>
                        </a:rPr>
                        <a:t> 3 Months</a:t>
                      </a:r>
                      <a:endParaRPr lang="en-US" sz="1600" b="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60933" y="1257333"/>
            <a:ext cx="2067969" cy="591463"/>
            <a:chOff x="0" y="1289"/>
            <a:chExt cx="2976210" cy="750901"/>
          </a:xfrm>
          <a:solidFill>
            <a:schemeClr val="bg2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36630" y="37420"/>
              <a:ext cx="2731258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Content Standards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63216" y="1874410"/>
            <a:ext cx="2074265" cy="563766"/>
            <a:chOff x="0" y="789736"/>
            <a:chExt cx="2976210" cy="750901"/>
          </a:xfrm>
          <a:solidFill>
            <a:srgbClr val="00B050"/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789736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39623" y="825867"/>
              <a:ext cx="2724970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Achievement Descriptors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66180" y="2463280"/>
            <a:ext cx="2071301" cy="503507"/>
            <a:chOff x="0" y="1578182"/>
            <a:chExt cx="2976210" cy="750901"/>
          </a:xfrm>
          <a:solidFill>
            <a:schemeClr val="bg2"/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1578182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4"/>
            <p:cNvSpPr/>
            <p:nvPr/>
          </p:nvSpPr>
          <p:spPr>
            <a:xfrm>
              <a:off x="35420" y="1614314"/>
              <a:ext cx="2724950" cy="6786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Test Format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468733" y="2994928"/>
            <a:ext cx="2060169" cy="578695"/>
            <a:chOff x="0" y="2366629"/>
            <a:chExt cx="2976210" cy="750901"/>
          </a:xfrm>
          <a:solidFill>
            <a:schemeClr val="accent1"/>
          </a:solidFill>
        </p:grpSpPr>
        <p:sp>
          <p:nvSpPr>
            <p:cNvPr id="26" name="Rounded Rectangle 25"/>
            <p:cNvSpPr/>
            <p:nvPr/>
          </p:nvSpPr>
          <p:spPr>
            <a:xfrm>
              <a:off x="0" y="236662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8"/>
            <p:cNvSpPr/>
            <p:nvPr/>
          </p:nvSpPr>
          <p:spPr>
            <a:xfrm>
              <a:off x="31923" y="2402760"/>
              <a:ext cx="2724689" cy="67863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Item Delivery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447979" y="3610934"/>
            <a:ext cx="2080923" cy="544499"/>
            <a:chOff x="0" y="3155055"/>
            <a:chExt cx="2976210" cy="750921"/>
          </a:xfrm>
          <a:solidFill>
            <a:schemeClr val="bg2"/>
          </a:solidFill>
        </p:grpSpPr>
        <p:sp>
          <p:nvSpPr>
            <p:cNvPr id="32" name="Rounded Rectangle 31"/>
            <p:cNvSpPr/>
            <p:nvPr/>
          </p:nvSpPr>
          <p:spPr>
            <a:xfrm>
              <a:off x="0" y="3155075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22"/>
            <p:cNvSpPr/>
            <p:nvPr/>
          </p:nvSpPr>
          <p:spPr>
            <a:xfrm>
              <a:off x="26096" y="3155055"/>
              <a:ext cx="2564491" cy="75089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Assessment Types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447979" y="4180088"/>
            <a:ext cx="2089502" cy="539661"/>
            <a:chOff x="0" y="3943521"/>
            <a:chExt cx="2976210" cy="750901"/>
          </a:xfrm>
          <a:solidFill>
            <a:schemeClr val="accent1"/>
          </a:solidFill>
        </p:grpSpPr>
        <p:sp>
          <p:nvSpPr>
            <p:cNvPr id="38" name="Rounded Rectangle 37"/>
            <p:cNvSpPr/>
            <p:nvPr/>
          </p:nvSpPr>
          <p:spPr>
            <a:xfrm>
              <a:off x="0" y="3943521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26"/>
            <p:cNvSpPr/>
            <p:nvPr/>
          </p:nvSpPr>
          <p:spPr>
            <a:xfrm>
              <a:off x="36630" y="3979654"/>
              <a:ext cx="2531751" cy="6786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Item Types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447979" y="4749769"/>
            <a:ext cx="2080923" cy="562475"/>
            <a:chOff x="0" y="3155055"/>
            <a:chExt cx="2976210" cy="750921"/>
          </a:xfrm>
          <a:solidFill>
            <a:schemeClr val="bg2"/>
          </a:solidFill>
        </p:grpSpPr>
        <p:sp>
          <p:nvSpPr>
            <p:cNvPr id="57" name="Rounded Rectangle 56"/>
            <p:cNvSpPr/>
            <p:nvPr/>
          </p:nvSpPr>
          <p:spPr>
            <a:xfrm>
              <a:off x="0" y="3155075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22"/>
            <p:cNvSpPr/>
            <p:nvPr/>
          </p:nvSpPr>
          <p:spPr>
            <a:xfrm>
              <a:off x="25872" y="3155055"/>
              <a:ext cx="2542510" cy="75089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Testing Window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457310" y="5340600"/>
            <a:ext cx="2080924" cy="561312"/>
            <a:chOff x="0" y="3943521"/>
            <a:chExt cx="2976210" cy="750901"/>
          </a:xfrm>
          <a:solidFill>
            <a:schemeClr val="tx1"/>
          </a:solidFill>
        </p:grpSpPr>
        <p:sp>
          <p:nvSpPr>
            <p:cNvPr id="60" name="Rounded Rectangle 59"/>
            <p:cNvSpPr/>
            <p:nvPr/>
          </p:nvSpPr>
          <p:spPr>
            <a:xfrm>
              <a:off x="0" y="3943521"/>
              <a:ext cx="2976210" cy="750901"/>
            </a:xfrm>
            <a:prstGeom prst="roundRect">
              <a:avLst/>
            </a:prstGeom>
            <a:solidFill>
              <a:srgbClr val="299D3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26"/>
            <p:cNvSpPr/>
            <p:nvPr/>
          </p:nvSpPr>
          <p:spPr>
            <a:xfrm>
              <a:off x="61288" y="3979653"/>
              <a:ext cx="2511990" cy="678639"/>
            </a:xfrm>
            <a:prstGeom prst="rect">
              <a:avLst/>
            </a:prstGeom>
            <a:solidFill>
              <a:srgbClr val="299D3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Results Turnaround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0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32FC218C-964F-4C58-8DA1-01787310F59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8" name="AutoShape 6" descr="https://sites.google.com/a/smarterbalanced.org/home/_/rsrc/1331160257401/about-sbac/SmarterBalanced_MembershipState_030612.png"/>
          <p:cNvSpPr>
            <a:spLocks noChangeAspect="1" noChangeArrowheads="1"/>
          </p:cNvSpPr>
          <p:nvPr/>
        </p:nvSpPr>
        <p:spPr bwMode="auto">
          <a:xfrm>
            <a:off x="4541838" y="141922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725" y="2439988"/>
            <a:ext cx="1590675" cy="2701925"/>
          </a:xfrm>
          <a:prstGeom prst="roundRect">
            <a:avLst>
              <a:gd name="adj" fmla="val 7177"/>
            </a:avLst>
          </a:prstGeom>
          <a:solidFill>
            <a:srgbClr val="299D37"/>
          </a:solidFill>
          <a:ln w="13970" cap="flat" cmpd="sng" algn="ctr">
            <a:noFill/>
            <a:prstDash val="soli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Common Core State Standards specify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K-12 expectations for college and career readiness</a:t>
            </a:r>
            <a:endParaRPr lang="en-US" b="1" u="sng" kern="0" dirty="0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1893888" y="3409951"/>
            <a:ext cx="1098550" cy="585787"/>
          </a:xfrm>
          <a:prstGeom prst="notchedRightArrow">
            <a:avLst/>
          </a:prstGeom>
          <a:solidFill>
            <a:schemeClr val="tx2">
              <a:lumMod val="90000"/>
              <a:lumOff val="10000"/>
            </a:schemeClr>
          </a:solidFill>
          <a:ln w="19050" cap="flat" cmpd="sng" algn="ctr">
            <a:noFill/>
            <a:prstDash val="soli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67600" y="2566988"/>
            <a:ext cx="1590675" cy="2701925"/>
          </a:xfrm>
          <a:prstGeom prst="roundRect">
            <a:avLst>
              <a:gd name="adj" fmla="val 7177"/>
            </a:avLst>
          </a:prstGeom>
          <a:solidFill>
            <a:srgbClr val="299D37"/>
          </a:solidFill>
          <a:ln w="13970" cap="flat" cmpd="sng" algn="ctr">
            <a:noFill/>
            <a:prstDash val="solid"/>
          </a:ln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All students leave </a:t>
            </a:r>
            <a:b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high school college </a:t>
            </a:r>
            <a:b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and career ready </a:t>
            </a:r>
          </a:p>
        </p:txBody>
      </p:sp>
      <p:sp>
        <p:nvSpPr>
          <p:cNvPr id="21" name="Notched Right Arrow 20"/>
          <p:cNvSpPr/>
          <p:nvPr/>
        </p:nvSpPr>
        <p:spPr>
          <a:xfrm>
            <a:off x="6218238" y="3398838"/>
            <a:ext cx="1096962" cy="585788"/>
          </a:xfrm>
          <a:prstGeom prst="notchedRightArrow">
            <a:avLst/>
          </a:prstGeom>
          <a:solidFill>
            <a:schemeClr val="tx2">
              <a:lumMod val="90000"/>
              <a:lumOff val="10000"/>
            </a:schemeClr>
          </a:solidFill>
          <a:ln w="19050" cap="flat" cmpd="sng" algn="ctr">
            <a:noFill/>
            <a:prstDash val="soli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644775" y="1933576"/>
            <a:ext cx="3703638" cy="3457575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 cap="rnd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Teachers and schools have information and tools they need to improve teaching and learning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5181600" y="5057776"/>
            <a:ext cx="2076450" cy="1179512"/>
          </a:xfrm>
          <a:prstGeom prst="roundRect">
            <a:avLst>
              <a:gd name="adj" fmla="val 16667"/>
            </a:avLst>
          </a:prstGeom>
          <a:solidFill>
            <a:srgbClr val="006E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Interim assessments </a:t>
            </a:r>
            <a:r>
              <a:rPr lang="en-US" sz="1600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1600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600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Flexible, open, used for actionable feedback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352800" y="1716088"/>
            <a:ext cx="2438400" cy="1174750"/>
          </a:xfrm>
          <a:prstGeom prst="roundRect">
            <a:avLst>
              <a:gd name="adj" fmla="val 16667"/>
            </a:avLst>
          </a:prstGeom>
          <a:solidFill>
            <a:srgbClr val="006E8F"/>
          </a:solidFill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Summative assessments </a:t>
            </a:r>
          </a:p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Benchmarked to CCSS; Combine Computer Adaptive and Performance Tasks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76400" y="5068888"/>
            <a:ext cx="2224087" cy="1179512"/>
          </a:xfrm>
          <a:prstGeom prst="roundRect">
            <a:avLst/>
          </a:prstGeom>
          <a:solidFill>
            <a:srgbClr val="006E8F"/>
          </a:solidFill>
          <a:ln>
            <a:solidFill>
              <a:srgbClr val="000000"/>
            </a:solidFill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Teacher resources for </a:t>
            </a:r>
          </a:p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formative assessment practices</a:t>
            </a:r>
          </a:p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to improve instruction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" y="1716088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tabLst/>
              <a:defRPr/>
            </a:pPr>
            <a:r>
              <a:rPr lang="en-US" sz="3200" kern="0" dirty="0" smtClean="0">
                <a:solidFill>
                  <a:srgbClr val="006E8F"/>
                </a:solidFill>
                <a:latin typeface="Arial Rounded MT Bold" pitchFamily="34" charset="0"/>
              </a:rPr>
              <a:t>What’s so “balanced” about Smarter Balanced?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6E8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0938"/>
            <a:ext cx="8238745" cy="520490"/>
          </a:xfrm>
        </p:spPr>
        <p:txBody>
          <a:bodyPr/>
          <a:lstStyle/>
          <a:p>
            <a:pPr>
              <a:defRPr/>
            </a:pPr>
            <a:r>
              <a:rPr b="0" dirty="0" smtClean="0">
                <a:latin typeface="Arial Rounded MT Bold" pitchFamily="34" charset="0"/>
              </a:rPr>
              <a:t>What's so special about Computer Adaptive Testing (aka CAT)?</a:t>
            </a:r>
            <a:endParaRPr b="0" dirty="0">
              <a:latin typeface="Arial Rounded MT Bold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061082" y="1490716"/>
            <a:ext cx="5876856" cy="640080"/>
            <a:chOff x="2976210" y="76380"/>
            <a:chExt cx="5291041" cy="600721"/>
          </a:xfrm>
          <a:solidFill>
            <a:schemeClr val="bg1"/>
          </a:solidFill>
        </p:grpSpPr>
        <p:sp>
          <p:nvSpPr>
            <p:cNvPr id="41" name="Round Same Side Corner Rectangle 40"/>
            <p:cNvSpPr/>
            <p:nvPr/>
          </p:nvSpPr>
          <p:spPr>
            <a:xfrm rot="5400000">
              <a:off x="5321370" y="-2268780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ound Same Side Corner Rectangle 4"/>
            <p:cNvSpPr/>
            <p:nvPr/>
          </p:nvSpPr>
          <p:spPr>
            <a:xfrm>
              <a:off x="2976211" y="105704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74625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85AD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Provides accurate measurements of student growth over time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38150" y="1436890"/>
            <a:ext cx="2976563" cy="731838"/>
            <a:chOff x="0" y="1289"/>
            <a:chExt cx="2976210" cy="750901"/>
          </a:xfrm>
          <a:solidFill>
            <a:schemeClr val="bg2"/>
          </a:solidFill>
        </p:grpSpPr>
        <p:sp>
          <p:nvSpPr>
            <p:cNvPr id="39" name="Rounded Rectangle 38"/>
            <p:cNvSpPr/>
            <p:nvPr/>
          </p:nvSpPr>
          <p:spPr>
            <a:xfrm>
              <a:off x="0" y="128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6"/>
            <p:cNvSpPr/>
            <p:nvPr/>
          </p:nvSpPr>
          <p:spPr>
            <a:xfrm>
              <a:off x="36509" y="38753"/>
              <a:ext cx="2903193" cy="6759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Increased precision</a:t>
              </a:r>
              <a:endPara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3061082" y="2249163"/>
            <a:ext cx="5876856" cy="640080"/>
            <a:chOff x="2976210" y="864827"/>
            <a:chExt cx="5291041" cy="600721"/>
          </a:xfrm>
          <a:solidFill>
            <a:schemeClr val="bg1"/>
          </a:solidFill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5321370" y="-1480333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8"/>
            <p:cNvSpPr/>
            <p:nvPr/>
          </p:nvSpPr>
          <p:spPr>
            <a:xfrm>
              <a:off x="2976211" y="894151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63513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63666A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Item difficulty based on student responses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38150" y="2194999"/>
            <a:ext cx="2976563" cy="731838"/>
            <a:chOff x="0" y="789736"/>
            <a:chExt cx="2976210" cy="750901"/>
          </a:xfrm>
          <a:solidFill>
            <a:srgbClr val="299D37"/>
          </a:solidFill>
        </p:grpSpPr>
        <p:sp>
          <p:nvSpPr>
            <p:cNvPr id="35" name="Rounded Rectangle 34"/>
            <p:cNvSpPr/>
            <p:nvPr/>
          </p:nvSpPr>
          <p:spPr>
            <a:xfrm>
              <a:off x="0" y="789736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10"/>
            <p:cNvSpPr/>
            <p:nvPr/>
          </p:nvSpPr>
          <p:spPr>
            <a:xfrm>
              <a:off x="36509" y="827200"/>
              <a:ext cx="2903193" cy="6759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Tailored for Each Student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3061082" y="3007609"/>
            <a:ext cx="5876856" cy="640080"/>
            <a:chOff x="2976210" y="1653273"/>
            <a:chExt cx="5291041" cy="600721"/>
          </a:xfrm>
          <a:solidFill>
            <a:schemeClr val="bg1"/>
          </a:solidFill>
        </p:grpSpPr>
        <p:sp>
          <p:nvSpPr>
            <p:cNvPr id="33" name="Round Same Side Corner Rectangle 32"/>
            <p:cNvSpPr/>
            <p:nvPr/>
          </p:nvSpPr>
          <p:spPr>
            <a:xfrm rot="5400000">
              <a:off x="5321370" y="-691887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 Same Side Corner Rectangle 12"/>
            <p:cNvSpPr/>
            <p:nvPr/>
          </p:nvSpPr>
          <p:spPr>
            <a:xfrm>
              <a:off x="2976211" y="1682597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63513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85AD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Larger item banks mean that not all students receive the same questions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38150" y="2954696"/>
            <a:ext cx="2976563" cy="730250"/>
            <a:chOff x="0" y="1578182"/>
            <a:chExt cx="2976210" cy="750901"/>
          </a:xfrm>
          <a:solidFill>
            <a:schemeClr val="bg2"/>
          </a:solidFill>
        </p:grpSpPr>
        <p:sp>
          <p:nvSpPr>
            <p:cNvPr id="31" name="Rounded Rectangle 30"/>
            <p:cNvSpPr/>
            <p:nvPr/>
          </p:nvSpPr>
          <p:spPr>
            <a:xfrm>
              <a:off x="0" y="1578182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4"/>
            <p:cNvSpPr/>
            <p:nvPr/>
          </p:nvSpPr>
          <p:spPr>
            <a:xfrm>
              <a:off x="36509" y="1614095"/>
              <a:ext cx="2903193" cy="67907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Increased Security</a:t>
              </a: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3061082" y="3768176"/>
            <a:ext cx="5876856" cy="640080"/>
            <a:chOff x="2976210" y="2441719"/>
            <a:chExt cx="5291041" cy="600721"/>
          </a:xfrm>
          <a:solidFill>
            <a:schemeClr val="bg1"/>
          </a:solidFill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5321370" y="96559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 Same Side Corner Rectangle 16"/>
            <p:cNvSpPr/>
            <p:nvPr/>
          </p:nvSpPr>
          <p:spPr>
            <a:xfrm>
              <a:off x="2976211" y="2471044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63513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63666A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Fewer questions compared to fixed form tests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38150" y="3714571"/>
            <a:ext cx="2976563" cy="731838"/>
            <a:chOff x="0" y="2366629"/>
            <a:chExt cx="2976210" cy="750901"/>
          </a:xfrm>
          <a:solidFill>
            <a:srgbClr val="299D37"/>
          </a:solidFill>
        </p:grpSpPr>
        <p:sp>
          <p:nvSpPr>
            <p:cNvPr id="27" name="Rounded Rectangle 26"/>
            <p:cNvSpPr/>
            <p:nvPr/>
          </p:nvSpPr>
          <p:spPr>
            <a:xfrm>
              <a:off x="0" y="2366629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8"/>
            <p:cNvSpPr/>
            <p:nvPr/>
          </p:nvSpPr>
          <p:spPr>
            <a:xfrm>
              <a:off x="36509" y="2404093"/>
              <a:ext cx="2903193" cy="6759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Shorter Test Length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3061082" y="4528743"/>
            <a:ext cx="5876856" cy="640080"/>
            <a:chOff x="2976210" y="3230165"/>
            <a:chExt cx="5291041" cy="600721"/>
          </a:xfrm>
          <a:solidFill>
            <a:schemeClr val="bg1"/>
          </a:solidFill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321370" y="885005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20"/>
            <p:cNvSpPr/>
            <p:nvPr/>
          </p:nvSpPr>
          <p:spPr>
            <a:xfrm>
              <a:off x="2976211" y="3259490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74625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85AD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Turnaround time is significantly reduced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38150" y="4474447"/>
            <a:ext cx="2976563" cy="731837"/>
            <a:chOff x="0" y="3155075"/>
            <a:chExt cx="2976210" cy="75090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0" y="3155075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22"/>
            <p:cNvSpPr/>
            <p:nvPr/>
          </p:nvSpPr>
          <p:spPr>
            <a:xfrm>
              <a:off x="36509" y="3192538"/>
              <a:ext cx="2903193" cy="67597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Faster Results</a:t>
              </a: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061082" y="5276431"/>
            <a:ext cx="5876856" cy="640080"/>
            <a:chOff x="2976210" y="4018611"/>
            <a:chExt cx="5291041" cy="600721"/>
          </a:xfrm>
          <a:solidFill>
            <a:schemeClr val="bg1"/>
          </a:solidFill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5321370" y="1673451"/>
              <a:ext cx="600721" cy="5291041"/>
            </a:xfrm>
            <a:prstGeom prst="round2Same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24"/>
            <p:cNvSpPr/>
            <p:nvPr/>
          </p:nvSpPr>
          <p:spPr>
            <a:xfrm>
              <a:off x="2976211" y="4047936"/>
              <a:ext cx="5261716" cy="54207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0" tIns="22860" rIns="45720" bIns="22860" spcCol="1270" anchor="ctr"/>
            <a:lstStyle/>
            <a:p>
              <a:pPr marL="282575" lvl="1" indent="-163513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63666A"/>
                </a:buClr>
                <a:buFontTx/>
                <a:buChar char="••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GMAT, GRE, SAT,(ACT), Measures of Academic Progress (MAP)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438150" y="5223031"/>
            <a:ext cx="2976563" cy="731837"/>
            <a:chOff x="0" y="3943521"/>
            <a:chExt cx="2976210" cy="750901"/>
          </a:xfrm>
          <a:solidFill>
            <a:srgbClr val="299D37"/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3943521"/>
              <a:ext cx="2976210" cy="75090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26"/>
            <p:cNvSpPr/>
            <p:nvPr/>
          </p:nvSpPr>
          <p:spPr>
            <a:xfrm>
              <a:off x="36509" y="3980984"/>
              <a:ext cx="2903193" cy="67597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Mature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6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1" y="798369"/>
            <a:ext cx="8435664" cy="55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mond 7"/>
          <p:cNvSpPr/>
          <p:nvPr/>
        </p:nvSpPr>
        <p:spPr>
          <a:xfrm>
            <a:off x="6568214" y="3335635"/>
            <a:ext cx="2356834" cy="190607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3227" y="3631849"/>
            <a:ext cx="152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Is the estimate as accurate as we can make it?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227" y="6194743"/>
            <a:ext cx="1687134" cy="42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9" descr="C:\Users\MICHAE~1\AppData\Local\Temp\SmarterBalanced_logo_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532" y="6034875"/>
            <a:ext cx="1571210" cy="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2161" y="317212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6E8F"/>
                </a:solidFill>
                <a:latin typeface="Arial Rounded MT Bold" pitchFamily="34" charset="0"/>
                <a:cs typeface="Arial" pitchFamily="34" charset="0"/>
              </a:rPr>
              <a:t>How  does a CAT work?</a:t>
            </a:r>
            <a:endParaRPr lang="en-US" sz="3200" dirty="0">
              <a:solidFill>
                <a:srgbClr val="006E8F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0800000">
            <a:off x="457200" y="1739674"/>
            <a:ext cx="8321675" cy="4071938"/>
          </a:xfrm>
          <a:prstGeom prst="round2SameRect">
            <a:avLst>
              <a:gd name="adj1" fmla="val 800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b="0" dirty="0" smtClean="0">
                <a:latin typeface="Arial Rounded MT Bold" pitchFamily="34" charset="0"/>
              </a:rPr>
              <a:t>What is a summative assessment?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57200" y="1241355"/>
            <a:ext cx="8321040" cy="527534"/>
            <a:chOff x="2675" y="95232"/>
            <a:chExt cx="2608547" cy="527534"/>
          </a:xfrm>
          <a:solidFill>
            <a:srgbClr val="299D37"/>
          </a:solidFill>
        </p:grpSpPr>
        <p:sp>
          <p:nvSpPr>
            <p:cNvPr id="26" name="Rectangle 25"/>
            <p:cNvSpPr/>
            <p:nvPr/>
          </p:nvSpPr>
          <p:spPr>
            <a:xfrm>
              <a:off x="2675" y="95232"/>
              <a:ext cx="2608547" cy="527534"/>
            </a:xfrm>
            <a:prstGeom prst="rect">
              <a:avLst/>
            </a:prstGeom>
            <a:grpFill/>
            <a:ln w="19050">
              <a:solidFill>
                <a:srgbClr val="00964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675" y="95232"/>
              <a:ext cx="2608547" cy="52753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60960" rIns="106680" bIns="60960" spcCol="127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Summative Assessment (Computer Adaptive)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57200" y="1768889"/>
            <a:ext cx="8268926" cy="4139783"/>
            <a:chOff x="2675" y="622767"/>
            <a:chExt cx="2608547" cy="2826423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2675" y="622767"/>
              <a:ext cx="2608547" cy="2799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675" y="622767"/>
              <a:ext cx="2608547" cy="2826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0010" tIns="80010" rIns="106680" bIns="120015" spcCol="1270"/>
            <a:lstStyle/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3B02A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Assesses </a:t>
              </a:r>
              <a:r>
                <a:rPr lang="en-US" sz="2200" b="1" dirty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the full range of Common Core </a:t>
              </a: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 English language arts and mathematics for students in grades 3–8 </a:t>
              </a:r>
              <a:endPara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3B02A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Measures</a:t>
              </a:r>
              <a:r>
                <a:rPr lang="en-US" sz="2200" dirty="0" smtClean="0">
                  <a:solidFill>
                    <a:srgbClr val="63666A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current student achievement and growth across time, </a:t>
              </a: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showing progress toward college and career readiness</a:t>
              </a: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3B02A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Can be given </a:t>
              </a:r>
              <a:r>
                <a:rPr lang="en-US" sz="2200" b="1" dirty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once </a:t>
              </a:r>
              <a:r>
                <a:rPr lang="en-US" sz="2200" b="1" dirty="0" smtClean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200" b="1" dirty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year </a:t>
              </a:r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(mandatory testing window within the last 12 weeks of the instructional year)</a:t>
              </a:r>
              <a:endPara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3B02A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Includes a </a:t>
              </a:r>
              <a:r>
                <a:rPr lang="en-US" sz="2200" b="1" dirty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variety of question types: </a:t>
              </a:r>
              <a:r>
                <a:rPr lang="en-US" sz="2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selected response, short constructed response, extended constructed response, technology enhanced, and performance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9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/>
          <p:cNvSpPr/>
          <p:nvPr/>
        </p:nvSpPr>
        <p:spPr>
          <a:xfrm rot="10800000">
            <a:off x="378829" y="1634848"/>
            <a:ext cx="4014788" cy="4071938"/>
          </a:xfrm>
          <a:prstGeom prst="round2SameRect">
            <a:avLst>
              <a:gd name="adj1" fmla="val 8000"/>
              <a:gd name="adj2" fmla="val 0"/>
            </a:avLst>
          </a:prstGeom>
          <a:ln w="190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 Rounded MT Bold" pitchFamily="34" charset="0"/>
              </a:rPr>
              <a:t>What role will performance tasks play?</a:t>
            </a:r>
            <a:endParaRPr lang="en-US" b="0" dirty="0">
              <a:latin typeface="Arial Rounded MT Bold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83448" y="1652073"/>
            <a:ext cx="4027187" cy="3966928"/>
            <a:chOff x="5950164" y="622767"/>
            <a:chExt cx="2608547" cy="27999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5950164" y="622767"/>
              <a:ext cx="2608547" cy="2799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950164" y="622767"/>
              <a:ext cx="2608547" cy="2799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0010" tIns="80010" rIns="106680" bIns="120015" spcCol="1270"/>
            <a:lstStyle/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99D37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Extended projects demonstrate real-world writing and analytical skills</a:t>
              </a: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99D37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May include online research, group projects, presentations</a:t>
              </a: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99D37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Require 1-2 class periods to complete</a:t>
              </a: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99D37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Included in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summative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assessments</a:t>
              </a:r>
            </a:p>
            <a:p>
              <a:pPr marL="347663" lvl="1" indent="-347663" defTabSz="66675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99D37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Applicable in all grades being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assessed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83448" y="1124538"/>
            <a:ext cx="4010169" cy="527534"/>
            <a:chOff x="5950164" y="95232"/>
            <a:chExt cx="2608547" cy="527534"/>
          </a:xfrm>
          <a:solidFill>
            <a:srgbClr val="299D37"/>
          </a:solidFill>
        </p:grpSpPr>
        <p:sp>
          <p:nvSpPr>
            <p:cNvPr id="16" name="Rectangle 15"/>
            <p:cNvSpPr/>
            <p:nvPr/>
          </p:nvSpPr>
          <p:spPr>
            <a:xfrm>
              <a:off x="5950164" y="95232"/>
              <a:ext cx="2608547" cy="527534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178370"/>
                <a:satOff val="-2846"/>
                <a:lumOff val="27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950164" y="95232"/>
              <a:ext cx="2608547" cy="527534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60960" rIns="106680" bIns="60960" spcCol="127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Performance Tasks</a:t>
              </a: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685962" y="1106811"/>
            <a:ext cx="4130489" cy="4591772"/>
          </a:xfrm>
          <a:prstGeom prst="roundRect">
            <a:avLst>
              <a:gd name="adj" fmla="val 867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4685962" y="1106811"/>
            <a:ext cx="4130489" cy="4935936"/>
            <a:chOff x="4726893" y="1447316"/>
            <a:chExt cx="4130489" cy="4935936"/>
          </a:xfrm>
          <a:noFill/>
        </p:grpSpPr>
        <p:sp>
          <p:nvSpPr>
            <p:cNvPr id="8" name="Rounded Rectangle 7"/>
            <p:cNvSpPr/>
            <p:nvPr/>
          </p:nvSpPr>
          <p:spPr>
            <a:xfrm>
              <a:off x="4726893" y="1464541"/>
              <a:ext cx="4130489" cy="4591772"/>
            </a:xfrm>
            <a:prstGeom prst="roundRect">
              <a:avLst>
                <a:gd name="adj" fmla="val 867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 bwMode="auto">
            <a:xfrm>
              <a:off x="5127260" y="1857289"/>
              <a:ext cx="3429884" cy="4525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009644"/>
                </a:buClr>
                <a:buFont typeface="Arial" pitchFamily="34" charset="0"/>
                <a:buChar char="•"/>
                <a:defRPr sz="30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009644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009644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009644"/>
                </a:buClr>
                <a:buFont typeface="Arial" pitchFamily="34" charset="0"/>
                <a:buChar char="–"/>
                <a:defRPr sz="22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009644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The use of performance measures has been found</a:t>
              </a:r>
            </a:p>
            <a:p>
              <a:pPr marL="0" indent="0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to increase the intellectual challenge in classrooms</a:t>
              </a:r>
            </a:p>
            <a:p>
              <a:pPr marL="0" indent="0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and to support higher-quality teaching.</a:t>
              </a:r>
              <a:r>
                <a:rPr lang="en-US" sz="2000" b="1" dirty="0" smtClean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>
                <a:spcAft>
                  <a:spcPts val="0"/>
                </a:spcAft>
                <a:buFont typeface="Arial" pitchFamily="34" charset="0"/>
                <a:buNone/>
              </a:pPr>
              <a:endParaRPr lang="en-US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endParaRPr>
            </a:p>
            <a:p>
              <a:pPr marL="174625" indent="-174625">
                <a:spcAft>
                  <a:spcPts val="0"/>
                </a:spcAft>
                <a:buFont typeface="Arial" pitchFamily="34" charset="0"/>
                <a:buNone/>
                <a:tabLst>
                  <a:tab pos="174625" algn="l"/>
                </a:tabLst>
              </a:pPr>
              <a:r>
                <a:rPr lang="en-US" sz="1800" b="1" dirty="0" smtClean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- 	Linda Darling-Hammond and Frank Adamson, Stanford University</a:t>
              </a:r>
              <a:endParaRPr lang="en-US" sz="1800" b="1" dirty="0">
                <a:solidFill>
                  <a:srgbClr val="43B02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4726893" y="1447316"/>
              <a:ext cx="4130488" cy="527534"/>
              <a:chOff x="2976420" y="95232"/>
              <a:chExt cx="2608547" cy="527534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976420" y="95232"/>
                <a:ext cx="2608547" cy="5275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2976420" y="95232"/>
                <a:ext cx="2608547" cy="527534"/>
              </a:xfrm>
              <a:prstGeom prst="rect">
                <a:avLst/>
              </a:prstGeom>
              <a:grpFill/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60960" rIns="106680" bIns="60960" spcCol="1270" anchor="ctr"/>
              <a:lstStyle/>
              <a:p>
                <a:pPr algn="ctr" defTabSz="6667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45123" y="1624085"/>
              <a:ext cx="90075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smtClean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“</a:t>
              </a:r>
              <a:endParaRPr lang="en-US" sz="5400" b="1" dirty="0">
                <a:solidFill>
                  <a:srgbClr val="43B02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00299" y="3995916"/>
              <a:ext cx="90075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smtClean="0">
                  <a:solidFill>
                    <a:srgbClr val="43B02A"/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en-US" sz="5400" b="1" dirty="0">
                <a:solidFill>
                  <a:srgbClr val="43B0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2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734"/>
            <a:ext cx="8229600" cy="1143000"/>
          </a:xfrm>
        </p:spPr>
        <p:txBody>
          <a:bodyPr/>
          <a:lstStyle/>
          <a:p>
            <a:r>
              <a:rPr lang="en-US" b="0" dirty="0" smtClean="0">
                <a:latin typeface="Arial Rounded MT Bold" pitchFamily="34" charset="0"/>
              </a:rPr>
              <a:t>How long are the summative tests?</a:t>
            </a:r>
            <a:endParaRPr lang="en-US" b="0" dirty="0">
              <a:latin typeface="Arial Rounded MT Bold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35444"/>
              </p:ext>
            </p:extLst>
          </p:nvPr>
        </p:nvGraphicFramePr>
        <p:xfrm>
          <a:off x="884420" y="1285407"/>
          <a:ext cx="5576344" cy="39680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4086"/>
                <a:gridCol w="1281658"/>
                <a:gridCol w="1506514"/>
                <a:gridCol w="1394086"/>
              </a:tblGrid>
              <a:tr h="87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ELA </a:t>
                      </a:r>
                    </a:p>
                    <a:p>
                      <a:pPr algn="ctr"/>
                      <a:r>
                        <a:rPr lang="en-US" dirty="0" smtClean="0"/>
                        <a:t>(CAT Only)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r>
                        <a:rPr lang="en-US" baseline="0" dirty="0" smtClean="0"/>
                        <a:t> (CAT and PT)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564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1:33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1:49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3:22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1:35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1:45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3:20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1:30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2:07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3:37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1:33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1:55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3:28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1:21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1:37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2:58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1:19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1:43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3:02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9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Smarter Balanced Colors">
      <a:dk1>
        <a:srgbClr val="63666A"/>
      </a:dk1>
      <a:lt1>
        <a:srgbClr val="FFFFFF"/>
      </a:lt1>
      <a:dk2>
        <a:srgbClr val="000000"/>
      </a:dk2>
      <a:lt2>
        <a:srgbClr val="0085AD"/>
      </a:lt2>
      <a:accent1>
        <a:srgbClr val="43B02A"/>
      </a:accent1>
      <a:accent2>
        <a:srgbClr val="84BD00"/>
      </a:accent2>
      <a:accent3>
        <a:srgbClr val="00B5E2"/>
      </a:accent3>
      <a:accent4>
        <a:srgbClr val="006298"/>
      </a:accent4>
      <a:accent5>
        <a:srgbClr val="8A1538"/>
      </a:accent5>
      <a:accent6>
        <a:srgbClr val="63666A"/>
      </a:accent6>
      <a:hlink>
        <a:srgbClr val="0085AD"/>
      </a:hlink>
      <a:folHlink>
        <a:srgbClr val="8A15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Office Theme">
  <a:themeElements>
    <a:clrScheme name="Smarter Balanced Colors">
      <a:dk1>
        <a:srgbClr val="63666A"/>
      </a:dk1>
      <a:lt1>
        <a:srgbClr val="FFFFFF"/>
      </a:lt1>
      <a:dk2>
        <a:srgbClr val="000000"/>
      </a:dk2>
      <a:lt2>
        <a:srgbClr val="0085AD"/>
      </a:lt2>
      <a:accent1>
        <a:srgbClr val="43B02A"/>
      </a:accent1>
      <a:accent2>
        <a:srgbClr val="84BD00"/>
      </a:accent2>
      <a:accent3>
        <a:srgbClr val="00B5E2"/>
      </a:accent3>
      <a:accent4>
        <a:srgbClr val="006298"/>
      </a:accent4>
      <a:accent5>
        <a:srgbClr val="8A1538"/>
      </a:accent5>
      <a:accent6>
        <a:srgbClr val="63666A"/>
      </a:accent6>
      <a:hlink>
        <a:srgbClr val="0085AD"/>
      </a:hlink>
      <a:folHlink>
        <a:srgbClr val="8A15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3_Office Theme">
  <a:themeElements>
    <a:clrScheme name="Smarter Balanced Colors">
      <a:dk1>
        <a:srgbClr val="63666A"/>
      </a:dk1>
      <a:lt1>
        <a:srgbClr val="FFFFFF"/>
      </a:lt1>
      <a:dk2>
        <a:srgbClr val="000000"/>
      </a:dk2>
      <a:lt2>
        <a:srgbClr val="0085AD"/>
      </a:lt2>
      <a:accent1>
        <a:srgbClr val="43B02A"/>
      </a:accent1>
      <a:accent2>
        <a:srgbClr val="84BD00"/>
      </a:accent2>
      <a:accent3>
        <a:srgbClr val="00B5E2"/>
      </a:accent3>
      <a:accent4>
        <a:srgbClr val="006298"/>
      </a:accent4>
      <a:accent5>
        <a:srgbClr val="8A1538"/>
      </a:accent5>
      <a:accent6>
        <a:srgbClr val="63666A"/>
      </a:accent6>
      <a:hlink>
        <a:srgbClr val="0085AD"/>
      </a:hlink>
      <a:folHlink>
        <a:srgbClr val="8A15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4_Office Theme">
  <a:themeElements>
    <a:clrScheme name="Smarter Balanced Colors">
      <a:dk1>
        <a:srgbClr val="63666A"/>
      </a:dk1>
      <a:lt1>
        <a:srgbClr val="FFFFFF"/>
      </a:lt1>
      <a:dk2>
        <a:srgbClr val="000000"/>
      </a:dk2>
      <a:lt2>
        <a:srgbClr val="0085AD"/>
      </a:lt2>
      <a:accent1>
        <a:srgbClr val="43B02A"/>
      </a:accent1>
      <a:accent2>
        <a:srgbClr val="84BD00"/>
      </a:accent2>
      <a:accent3>
        <a:srgbClr val="00B5E2"/>
      </a:accent3>
      <a:accent4>
        <a:srgbClr val="006298"/>
      </a:accent4>
      <a:accent5>
        <a:srgbClr val="8A1538"/>
      </a:accent5>
      <a:accent6>
        <a:srgbClr val="63666A"/>
      </a:accent6>
      <a:hlink>
        <a:srgbClr val="0085AD"/>
      </a:hlink>
      <a:folHlink>
        <a:srgbClr val="8A15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ype_x0020_of_x0020_Document xmlns="097c4ac9-f58d-4451-b067-b3927d9f3aa2">Presentation</Type_x0020_of_x0020_Docu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06B61285DA54D985F6EF31F98CD5E" ma:contentTypeVersion="1" ma:contentTypeDescription="Create a new document." ma:contentTypeScope="" ma:versionID="61cf456a0b489fffe39999cf446ee6aa">
  <xsd:schema xmlns:xsd="http://www.w3.org/2001/XMLSchema" xmlns:xs="http://www.w3.org/2001/XMLSchema" xmlns:p="http://schemas.microsoft.com/office/2006/metadata/properties" xmlns:ns2="097c4ac9-f58d-4451-b067-b3927d9f3aa2" targetNamespace="http://schemas.microsoft.com/office/2006/metadata/properties" ma:root="true" ma:fieldsID="a96cb31cdcfda90b7b63403650b3869f" ns2:_="">
    <xsd:import namespace="097c4ac9-f58d-4451-b067-b3927d9f3aa2"/>
    <xsd:element name="properties">
      <xsd:complexType>
        <xsd:sequence>
          <xsd:element name="documentManagement">
            <xsd:complexType>
              <xsd:all>
                <xsd:element ref="ns2:Type_x0020_of_x0020_Docum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c4ac9-f58d-4451-b067-b3927d9f3aa2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ma:displayName="Type of Document" ma:format="Dropdown" ma:internalName="Type_x0020_of_x0020_Document">
      <xsd:simpleType>
        <xsd:union memberTypes="dms:Text">
          <xsd:simpleType>
            <xsd:restriction base="dms:Choice">
              <xsd:enumeration value="Agenda"/>
              <xsd:enumeration value="Background Document"/>
              <xsd:enumeration value="Backgrounder"/>
              <xsd:enumeration value="Bio"/>
              <xsd:enumeration value="Communications Plan"/>
              <xsd:enumeration value="Fact Sheet"/>
              <xsd:enumeration value="FAQ"/>
              <xsd:enumeration value="Letter"/>
              <xsd:enumeration value="Media Analysis"/>
              <xsd:enumeration value="Media List"/>
              <xsd:enumeration value="Memo"/>
              <xsd:enumeration value="Messaging"/>
              <xsd:enumeration value="Notes"/>
              <xsd:enumeration value="Other"/>
              <xsd:enumeration value="Photo"/>
              <xsd:enumeration value="Presentation"/>
              <xsd:enumeration value="Press Release"/>
              <xsd:enumeration value="Project List"/>
              <xsd:enumeration value="Report"/>
              <xsd:enumeration value="Speech"/>
              <xsd:enumeration value="Strategy"/>
              <xsd:enumeration value="Timeline"/>
              <xsd:enumeration value="Vide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Item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684C8-A568-41AF-AC70-532A3FCA055C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097c4ac9-f58d-4451-b067-b3927d9f3a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C82E31-50E5-455E-AEF2-B47F15F9A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c4ac9-f58d-4451-b067-b3927d9f3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195FFD-765C-461C-A338-A76F927E3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1462</Words>
  <Application>Microsoft Office PowerPoint</Application>
  <PresentationFormat>On-screen Show (4:3)</PresentationFormat>
  <Paragraphs>362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Arial Narrow</vt:lpstr>
      <vt:lpstr>Arial Rounded MT Bold</vt:lpstr>
      <vt:lpstr>Calibri</vt:lpstr>
      <vt:lpstr>Calibri Light</vt:lpstr>
      <vt:lpstr>Times New Roman</vt:lpstr>
      <vt:lpstr>Wingdings</vt:lpstr>
      <vt:lpstr>11_Office Theme</vt:lpstr>
      <vt:lpstr>Quadrant</vt:lpstr>
      <vt:lpstr>12_Office Theme</vt:lpstr>
      <vt:lpstr>13_Office Theme</vt:lpstr>
      <vt:lpstr>14_Office Theme</vt:lpstr>
      <vt:lpstr>The Smarter Balanced Assessment</vt:lpstr>
      <vt:lpstr>What will be different about the new tests? </vt:lpstr>
      <vt:lpstr>How will SBAC be different from CMT?</vt:lpstr>
      <vt:lpstr>PowerPoint Presentation</vt:lpstr>
      <vt:lpstr>What's so special about Computer Adaptive Testing (aka CAT)?</vt:lpstr>
      <vt:lpstr>PowerPoint Presentation</vt:lpstr>
      <vt:lpstr>What is a summative assessment?</vt:lpstr>
      <vt:lpstr>What role will performance tasks play?</vt:lpstr>
      <vt:lpstr>How long are the summative tests?</vt:lpstr>
      <vt:lpstr>BRS Testing Schedule (Grade 3 Only)</vt:lpstr>
      <vt:lpstr>TCS Testing Schedule</vt:lpstr>
      <vt:lpstr>THS Testing Schedule (Grades 7+8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I learn more about Smarter Balanced?</vt:lpstr>
      <vt:lpstr>Questions</vt:lpstr>
    </vt:vector>
  </TitlesOfParts>
  <Company>GMMB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Richards</dc:creator>
  <cp:lastModifiedBy>Alisha DiCorpo</cp:lastModifiedBy>
  <cp:revision>126</cp:revision>
  <dcterms:created xsi:type="dcterms:W3CDTF">2011-12-13T19:56:07Z</dcterms:created>
  <dcterms:modified xsi:type="dcterms:W3CDTF">2016-04-08T14:50:21Z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0x01010085006B61285DA54D985F6EF31F98CD5E</vt:lpwstr>
  </property>
</Properties>
</file>